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</p:sldMasterIdLst>
  <p:notesMasterIdLst>
    <p:notesMasterId r:id="rId20"/>
  </p:notesMasterIdLst>
  <p:sldIdLst>
    <p:sldId id="260" r:id="rId2"/>
    <p:sldId id="277" r:id="rId3"/>
    <p:sldId id="261" r:id="rId4"/>
    <p:sldId id="262" r:id="rId5"/>
    <p:sldId id="271" r:id="rId6"/>
    <p:sldId id="264" r:id="rId7"/>
    <p:sldId id="263" r:id="rId8"/>
    <p:sldId id="272" r:id="rId9"/>
    <p:sldId id="265" r:id="rId10"/>
    <p:sldId id="278" r:id="rId11"/>
    <p:sldId id="279" r:id="rId12"/>
    <p:sldId id="274" r:id="rId13"/>
    <p:sldId id="267" r:id="rId14"/>
    <p:sldId id="268" r:id="rId15"/>
    <p:sldId id="270" r:id="rId16"/>
    <p:sldId id="273" r:id="rId17"/>
    <p:sldId id="275" r:id="rId18"/>
    <p:sldId id="269" r:id="rId19"/>
  </p:sldIdLst>
  <p:sldSz cx="9144000" cy="5715000" type="screen16x1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599"/>
    <a:srgbClr val="1F2427"/>
    <a:srgbClr val="EA8422"/>
    <a:srgbClr val="103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624" autoAdjust="0"/>
  </p:normalViewPr>
  <p:slideViewPr>
    <p:cSldViewPr>
      <p:cViewPr varScale="1">
        <p:scale>
          <a:sx n="96" d="100"/>
          <a:sy n="96" d="100"/>
        </p:scale>
        <p:origin x="636" y="84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04EC0C-C8CA-4875-BE8B-EAF250E6CC79}" type="datetimeFigureOut">
              <a:rPr lang="zh-CN" altLang="en-US" smtClean="0"/>
              <a:t>2014/9/10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685800"/>
            <a:ext cx="54864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765F97-D80D-41BC-9206-13109C3E40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68673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765F97-D80D-41BC-9206-13109C3E401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376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ppt-img\图片1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7813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C:\Users\Administrator\Desktop\ppt-img\图片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25724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dministrator\Desktop\ppt-img\图片3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3573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Administrator\Desktop\ppt-img\图片7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994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17766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448404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7" r:id="rId4"/>
    <p:sldLayoutId id="2147483656" r:id="rId5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jpeg"/><Relationship Id="rId4" Type="http://schemas.openxmlformats.org/officeDocument/2006/relationships/image" Target="../media/image2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792649" y="4864432"/>
            <a:ext cx="2216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2014-09-12  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</a:rPr>
              <a:t>Hancock</a:t>
            </a:r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862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数据质量</a:t>
            </a:r>
            <a:endParaRPr lang="en-US" altLang="zh-CN" sz="24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C:\Users\Administrator\Documents\JDdongdong\JIMEnterprise\wanghanchuan\Temp\JdOnline2014091010362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394" y="1027420"/>
            <a:ext cx="7191006" cy="355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70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知识</a:t>
            </a: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组合 4"/>
          <p:cNvGrpSpPr/>
          <p:nvPr/>
        </p:nvGrpSpPr>
        <p:grpSpPr>
          <a:xfrm>
            <a:off x="-2161" y="601024"/>
            <a:ext cx="5879458" cy="4386263"/>
            <a:chOff x="945353" y="1304606"/>
            <a:chExt cx="5879458" cy="4386263"/>
          </a:xfrm>
        </p:grpSpPr>
        <p:sp>
          <p:nvSpPr>
            <p:cNvPr id="6" name="Line 3"/>
            <p:cNvSpPr>
              <a:spLocks noChangeShapeType="1"/>
            </p:cNvSpPr>
            <p:nvPr/>
          </p:nvSpPr>
          <p:spPr bwMode="gray">
            <a:xfrm flipH="1">
              <a:off x="945356" y="5462268"/>
              <a:ext cx="2819400" cy="22860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" name="Line 4"/>
            <p:cNvSpPr>
              <a:spLocks noChangeShapeType="1"/>
            </p:cNvSpPr>
            <p:nvPr/>
          </p:nvSpPr>
          <p:spPr bwMode="gray">
            <a:xfrm flipH="1">
              <a:off x="945356" y="3023868"/>
              <a:ext cx="609600" cy="266700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" name="AutoShape 5"/>
            <p:cNvSpPr>
              <a:spLocks noChangeArrowheads="1"/>
            </p:cNvSpPr>
            <p:nvPr/>
          </p:nvSpPr>
          <p:spPr bwMode="gray">
            <a:xfrm>
              <a:off x="3448272" y="1518918"/>
              <a:ext cx="228600" cy="228600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72941"/>
                    <a:invGamma/>
                  </a:schemeClr>
                </a:gs>
              </a:gsLst>
              <a:lin ang="5400000" scaled="1"/>
            </a:gra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9" name="AutoShape 6"/>
            <p:cNvSpPr>
              <a:spLocks noChangeArrowheads="1"/>
            </p:cNvSpPr>
            <p:nvPr/>
          </p:nvSpPr>
          <p:spPr bwMode="gray">
            <a:xfrm>
              <a:off x="4771230" y="2843842"/>
              <a:ext cx="228600" cy="228600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54118"/>
                    <a:invGamma/>
                  </a:schemeClr>
                </a:gs>
              </a:gsLst>
              <a:lin ang="5400000" scaled="1"/>
            </a:gra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0" name="AutoShape 7"/>
            <p:cNvSpPr>
              <a:spLocks noChangeArrowheads="1"/>
            </p:cNvSpPr>
            <p:nvPr/>
          </p:nvSpPr>
          <p:spPr bwMode="gray">
            <a:xfrm>
              <a:off x="5747097" y="4112254"/>
              <a:ext cx="228600" cy="228600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19216"/>
                    <a:invGamma/>
                  </a:schemeClr>
                </a:gs>
              </a:gsLst>
              <a:lin ang="5400000" scaled="1"/>
            </a:gra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1" name="Line 8"/>
            <p:cNvSpPr>
              <a:spLocks noChangeShapeType="1"/>
            </p:cNvSpPr>
            <p:nvPr/>
          </p:nvSpPr>
          <p:spPr bwMode="gray">
            <a:xfrm flipH="1">
              <a:off x="945356" y="1747519"/>
              <a:ext cx="2552700" cy="394335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2" name="Line 9"/>
            <p:cNvSpPr>
              <a:spLocks noChangeShapeType="1"/>
            </p:cNvSpPr>
            <p:nvPr/>
          </p:nvSpPr>
          <p:spPr bwMode="gray">
            <a:xfrm flipH="1">
              <a:off x="945353" y="4226554"/>
              <a:ext cx="4801743" cy="1464314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" name="Line 10"/>
            <p:cNvSpPr>
              <a:spLocks noChangeShapeType="1"/>
            </p:cNvSpPr>
            <p:nvPr/>
          </p:nvSpPr>
          <p:spPr bwMode="gray">
            <a:xfrm flipH="1">
              <a:off x="945356" y="1832890"/>
              <a:ext cx="1728788" cy="3857978"/>
            </a:xfrm>
            <a:prstGeom prst="line">
              <a:avLst/>
            </a:prstGeom>
            <a:noFill/>
            <a:ln w="19050">
              <a:solidFill>
                <a:srgbClr val="B2B2B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Line 11"/>
            <p:cNvSpPr>
              <a:spLocks noChangeShapeType="1"/>
            </p:cNvSpPr>
            <p:nvPr/>
          </p:nvSpPr>
          <p:spPr bwMode="gray">
            <a:xfrm flipH="1">
              <a:off x="945355" y="2336946"/>
              <a:ext cx="3638054" cy="3353922"/>
            </a:xfrm>
            <a:prstGeom prst="line">
              <a:avLst/>
            </a:prstGeom>
            <a:noFill/>
            <a:ln w="19050">
              <a:solidFill>
                <a:srgbClr val="B2B2B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Line 12"/>
            <p:cNvSpPr>
              <a:spLocks noChangeShapeType="1"/>
            </p:cNvSpPr>
            <p:nvPr/>
          </p:nvSpPr>
          <p:spPr bwMode="gray">
            <a:xfrm flipH="1">
              <a:off x="945356" y="3273050"/>
              <a:ext cx="4646166" cy="2417819"/>
            </a:xfrm>
            <a:prstGeom prst="line">
              <a:avLst/>
            </a:prstGeom>
            <a:noFill/>
            <a:ln w="19050">
              <a:solidFill>
                <a:srgbClr val="B2B2B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6" name="Line 13"/>
            <p:cNvSpPr>
              <a:spLocks noChangeShapeType="1"/>
            </p:cNvSpPr>
            <p:nvPr/>
          </p:nvSpPr>
          <p:spPr bwMode="gray">
            <a:xfrm flipH="1">
              <a:off x="945356" y="4785218"/>
              <a:ext cx="5366246" cy="905650"/>
            </a:xfrm>
            <a:prstGeom prst="line">
              <a:avLst/>
            </a:prstGeom>
            <a:noFill/>
            <a:ln w="19050">
              <a:solidFill>
                <a:srgbClr val="B2B2B2"/>
              </a:solidFill>
              <a:round/>
              <a:headEnd/>
              <a:tailEnd/>
            </a:ln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7" name="AutoShape 24"/>
            <p:cNvSpPr>
              <a:spLocks noChangeArrowheads="1"/>
            </p:cNvSpPr>
            <p:nvPr/>
          </p:nvSpPr>
          <p:spPr bwMode="gray">
            <a:xfrm>
              <a:off x="6167586" y="4333367"/>
              <a:ext cx="657225" cy="657225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accent2"/>
                </a:gs>
                <a:gs pos="100000">
                  <a:schemeClr val="accent2">
                    <a:gamma/>
                    <a:shade val="50980"/>
                    <a:invGamma/>
                  </a:schemeClr>
                </a:gs>
              </a:gsLst>
              <a:lin ang="5400000" scaled="1"/>
            </a:gradFill>
            <a:ln w="9525">
              <a:solidFill>
                <a:srgbClr val="FEFFFF"/>
              </a:solidFill>
              <a:round/>
              <a:headEnd/>
              <a:tailEnd/>
            </a:ln>
            <a:effectLst>
              <a:outerShdw dist="35921" dir="2700000" algn="ctr" rotWithShape="0">
                <a:srgbClr val="080808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8" name="AutoShape 41"/>
            <p:cNvSpPr>
              <a:spLocks noChangeArrowheads="1"/>
            </p:cNvSpPr>
            <p:nvPr/>
          </p:nvSpPr>
          <p:spPr bwMode="gray">
            <a:xfrm>
              <a:off x="2393156" y="1304606"/>
              <a:ext cx="657225" cy="657225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hlink">
                    <a:gamma/>
                    <a:tint val="20000"/>
                    <a:invGamma/>
                  </a:schemeClr>
                </a:gs>
                <a:gs pos="100000">
                  <a:schemeClr val="hlink"/>
                </a:gs>
              </a:gsLst>
              <a:lin ang="5400000" scaled="1"/>
            </a:gradFill>
            <a:ln w="9525">
              <a:solidFill>
                <a:srgbClr val="FEFFFF"/>
              </a:solidFill>
              <a:round/>
              <a:headEnd/>
              <a:tailEnd/>
            </a:ln>
            <a:effectLst>
              <a:outerShdw dist="35921" dir="2700000" algn="ctr" rotWithShape="0">
                <a:srgbClr val="080808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19" name="AutoShape 42"/>
            <p:cNvSpPr>
              <a:spLocks noChangeArrowheads="1"/>
            </p:cNvSpPr>
            <p:nvPr/>
          </p:nvSpPr>
          <p:spPr bwMode="gray">
            <a:xfrm>
              <a:off x="4442618" y="1747519"/>
              <a:ext cx="657225" cy="657225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accent1">
                    <a:gamma/>
                    <a:tint val="28627"/>
                    <a:invGamma/>
                  </a:schemeClr>
                </a:gs>
                <a:gs pos="100000">
                  <a:schemeClr val="accent1"/>
                </a:gs>
              </a:gsLst>
              <a:lin ang="5400000" scaled="1"/>
            </a:gradFill>
            <a:ln w="9525">
              <a:solidFill>
                <a:srgbClr val="FEFFFF"/>
              </a:solidFill>
              <a:round/>
              <a:headEnd/>
              <a:tailEnd/>
            </a:ln>
            <a:effectLst>
              <a:outerShdw dist="35921" dir="2700000" algn="ctr" rotWithShape="0">
                <a:srgbClr val="080808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20" name="AutoShape 43"/>
            <p:cNvSpPr>
              <a:spLocks noChangeArrowheads="1"/>
            </p:cNvSpPr>
            <p:nvPr/>
          </p:nvSpPr>
          <p:spPr bwMode="gray">
            <a:xfrm>
              <a:off x="5510361" y="2793681"/>
              <a:ext cx="657225" cy="657225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folHlink"/>
                </a:gs>
                <a:gs pos="100000">
                  <a:schemeClr val="folHlink">
                    <a:gamma/>
                    <a:shade val="79216"/>
                    <a:invGamma/>
                  </a:schemeClr>
                </a:gs>
              </a:gsLst>
              <a:lin ang="5400000" scaled="1"/>
            </a:gradFill>
            <a:ln w="9525">
              <a:solidFill>
                <a:srgbClr val="FEFFFF"/>
              </a:solidFill>
              <a:round/>
              <a:headEnd/>
              <a:tailEnd/>
            </a:ln>
            <a:effectLst>
              <a:outerShdw dist="35921" dir="2700000" algn="ctr" rotWithShape="0">
                <a:srgbClr val="080808">
                  <a:alpha val="50000"/>
                </a:srgbClr>
              </a:outerShdw>
            </a:effectLst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21" name="AutoShape 44"/>
            <p:cNvSpPr>
              <a:spLocks noChangeArrowheads="1"/>
            </p:cNvSpPr>
            <p:nvPr/>
          </p:nvSpPr>
          <p:spPr bwMode="gray">
            <a:xfrm>
              <a:off x="1480344" y="2793681"/>
              <a:ext cx="228600" cy="228600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72941"/>
                    <a:invGamma/>
                  </a:schemeClr>
                </a:gs>
              </a:gsLst>
              <a:lin ang="5400000" scaled="1"/>
            </a:gra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宋体" pitchFamily="2" charset="-122"/>
              </a:endParaRPr>
            </a:p>
          </p:txBody>
        </p:sp>
        <p:sp>
          <p:nvSpPr>
            <p:cNvPr id="22" name="AutoShape 45"/>
            <p:cNvSpPr>
              <a:spLocks noChangeArrowheads="1"/>
            </p:cNvSpPr>
            <p:nvPr/>
          </p:nvSpPr>
          <p:spPr bwMode="gray">
            <a:xfrm>
              <a:off x="3788569" y="5360668"/>
              <a:ext cx="228600" cy="228600"/>
            </a:xfrm>
            <a:custGeom>
              <a:avLst/>
              <a:gdLst>
                <a:gd name="G0" fmla="+- 5400 0 0"/>
                <a:gd name="G1" fmla="+- 21600 0 5400"/>
                <a:gd name="G2" fmla="+- 21600 0 5400"/>
                <a:gd name="G3" fmla="*/ G0 2929 10000"/>
                <a:gd name="G4" fmla="+- 21600 0 G3"/>
                <a:gd name="G5" fmla="+- 21600 0 G3"/>
                <a:gd name="T0" fmla="*/ 10800 w 21600"/>
                <a:gd name="T1" fmla="*/ 0 h 21600"/>
                <a:gd name="T2" fmla="*/ 3163 w 21600"/>
                <a:gd name="T3" fmla="*/ 3163 h 21600"/>
                <a:gd name="T4" fmla="*/ 0 w 21600"/>
                <a:gd name="T5" fmla="*/ 10800 h 21600"/>
                <a:gd name="T6" fmla="*/ 3163 w 21600"/>
                <a:gd name="T7" fmla="*/ 18437 h 21600"/>
                <a:gd name="T8" fmla="*/ 10800 w 21600"/>
                <a:gd name="T9" fmla="*/ 21600 h 21600"/>
                <a:gd name="T10" fmla="*/ 18437 w 21600"/>
                <a:gd name="T11" fmla="*/ 18437 h 21600"/>
                <a:gd name="T12" fmla="*/ 21600 w 21600"/>
                <a:gd name="T13" fmla="*/ 10800 h 21600"/>
                <a:gd name="T14" fmla="*/ 18437 w 21600"/>
                <a:gd name="T15" fmla="*/ 3163 h 21600"/>
                <a:gd name="T16" fmla="*/ 3163 w 21600"/>
                <a:gd name="T17" fmla="*/ 3163 h 21600"/>
                <a:gd name="T18" fmla="*/ 18437 w 21600"/>
                <a:gd name="T19" fmla="*/ 18437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T16" t="T17" r="T18" b="T19"/>
              <a:pathLst>
                <a:path w="21600" h="21600">
                  <a:moveTo>
                    <a:pt x="0" y="10800"/>
                  </a:move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lose/>
                  <a:moveTo>
                    <a:pt x="5400" y="10800"/>
                  </a:moveTo>
                  <a:cubicBezTo>
                    <a:pt x="5400" y="13782"/>
                    <a:pt x="7818" y="16200"/>
                    <a:pt x="10800" y="16200"/>
                  </a:cubicBezTo>
                  <a:cubicBezTo>
                    <a:pt x="13782" y="16200"/>
                    <a:pt x="16200" y="13782"/>
                    <a:pt x="16200" y="10800"/>
                  </a:cubicBezTo>
                  <a:cubicBezTo>
                    <a:pt x="16200" y="7818"/>
                    <a:pt x="13782" y="5400"/>
                    <a:pt x="10800" y="5400"/>
                  </a:cubicBezTo>
                  <a:cubicBezTo>
                    <a:pt x="7818" y="5400"/>
                    <a:pt x="5400" y="7818"/>
                    <a:pt x="5400" y="10800"/>
                  </a:cubicBezTo>
                  <a:close/>
                </a:path>
              </a:pathLst>
            </a:custGeom>
            <a:gradFill rotWithShape="1">
              <a:gsLst>
                <a:gs pos="0">
                  <a:schemeClr val="accent1"/>
                </a:gs>
                <a:gs pos="100000">
                  <a:schemeClr val="accent1">
                    <a:gamma/>
                    <a:shade val="19216"/>
                    <a:invGamma/>
                  </a:schemeClr>
                </a:gs>
              </a:gsLst>
              <a:lin ang="5400000" scaled="1"/>
            </a:gradFill>
            <a:ln w="9525">
              <a:solidFill>
                <a:schemeClr val="accent1"/>
              </a:solidFill>
              <a:round/>
              <a:headEnd/>
              <a:tailEnd/>
            </a:ln>
            <a:effectLst/>
          </p:spPr>
          <p:txBody>
            <a:bodyPr wrap="none" anchor="ctr"/>
            <a:lstStyle/>
            <a:p>
              <a:pPr>
                <a:defRPr/>
              </a:pPr>
              <a:endParaRPr lang="zh-CN" altLang="en-US">
                <a:latin typeface="Arial" pitchFamily="34" charset="0"/>
                <a:ea typeface="宋体" pitchFamily="2" charset="-122"/>
              </a:endParaRPr>
            </a:p>
          </p:txBody>
        </p:sp>
      </p:grpSp>
      <p:pic>
        <p:nvPicPr>
          <p:cNvPr id="10242" name="Picture 2" descr="C:\Users\Administrator\Desktop\ppt-img\图片4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45" y="3769"/>
            <a:ext cx="9134476" cy="5705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/>
          <p:cNvSpPr txBox="1"/>
          <p:nvPr/>
        </p:nvSpPr>
        <p:spPr>
          <a:xfrm>
            <a:off x="5785648" y="2562281"/>
            <a:ext cx="353320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元数据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逻辑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分明的元数据内容结构，让你一目了然找到所需。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214394" y="932572"/>
            <a:ext cx="27363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元数据血缘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深刻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解读数据产生的全过程，让你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轻松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追本溯源，搞定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问题。</a:t>
            </a:r>
          </a:p>
        </p:txBody>
      </p:sp>
    </p:spTree>
    <p:extLst>
      <p:ext uri="{BB962C8B-B14F-4D97-AF65-F5344CB8AC3E}">
        <p14:creationId xmlns:p14="http://schemas.microsoft.com/office/powerpoint/2010/main" val="1207037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785766">
            <a:off x="1230728" y="1094154"/>
            <a:ext cx="3601339" cy="3354901"/>
          </a:xfrm>
          <a:prstGeom prst="rect">
            <a:avLst/>
          </a:prstGeom>
          <a:noFill/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数据知识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Picture 2" descr="D:\works\BDP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07866">
            <a:off x="4486830" y="1034004"/>
            <a:ext cx="2995243" cy="3605628"/>
          </a:xfrm>
          <a:prstGeom prst="rect">
            <a:avLst/>
          </a:prstGeom>
          <a:noFill/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9697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服务</a:t>
            </a: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4296146" y="1462345"/>
            <a:ext cx="4164286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服务化的终极利器，支持后台管理和监控，搭建</a:t>
            </a:r>
            <a:r>
              <a:rPr lang="zh-CN" altLang="en-US" b="1" dirty="0">
                <a:solidFill>
                  <a:srgbClr val="EA8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高效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的数据输出渠道。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365399" y="2569468"/>
            <a:ext cx="4095033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让你</a:t>
            </a:r>
            <a:r>
              <a:rPr lang="zh-CN" altLang="en-US" b="1" dirty="0">
                <a:solidFill>
                  <a:srgbClr val="EA8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快速定位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可以解决问题的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以及调用方式，从此没有难用的接口。</a:t>
            </a:r>
          </a:p>
        </p:txBody>
      </p:sp>
      <p:pic>
        <p:nvPicPr>
          <p:cNvPr id="1126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0140"/>
            <a:ext cx="3933825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1662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11"/>
          <p:cNvSpPr>
            <a:spLocks noChangeArrowheads="1"/>
          </p:cNvSpPr>
          <p:nvPr/>
        </p:nvSpPr>
        <p:spPr bwMode="auto">
          <a:xfrm>
            <a:off x="216943" y="1378372"/>
            <a:ext cx="1225550" cy="1225550"/>
          </a:xfrm>
          <a:prstGeom prst="ellipse">
            <a:avLst/>
          </a:prstGeom>
          <a:solidFill>
            <a:schemeClr val="bg1">
              <a:alpha val="25098"/>
            </a:schemeClr>
          </a:solidFill>
          <a:ln w="19050" cap="rnd" algn="ctr">
            <a:solidFill>
              <a:srgbClr val="969696"/>
            </a:solidFill>
            <a:prstDash val="sysDot"/>
            <a:round/>
            <a:headEnd/>
            <a:tailEnd/>
          </a:ln>
        </p:spPr>
        <p:txBody>
          <a:bodyPr/>
          <a:lstStyle/>
          <a:p>
            <a:pPr latinLnBrk="1"/>
            <a:endParaRPr kumimoji="1" lang="zh-CN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42" name="Oval 11"/>
          <p:cNvSpPr>
            <a:spLocks noChangeArrowheads="1"/>
          </p:cNvSpPr>
          <p:nvPr/>
        </p:nvSpPr>
        <p:spPr bwMode="auto">
          <a:xfrm>
            <a:off x="755576" y="2732531"/>
            <a:ext cx="1225550" cy="1225550"/>
          </a:xfrm>
          <a:prstGeom prst="ellipse">
            <a:avLst/>
          </a:prstGeom>
          <a:solidFill>
            <a:schemeClr val="bg1">
              <a:alpha val="25098"/>
            </a:schemeClr>
          </a:solidFill>
          <a:ln w="19050" cap="rnd" algn="ctr">
            <a:solidFill>
              <a:srgbClr val="969696"/>
            </a:solidFill>
            <a:prstDash val="sysDot"/>
            <a:round/>
            <a:headEnd/>
            <a:tailEnd/>
          </a:ln>
        </p:spPr>
        <p:txBody>
          <a:bodyPr/>
          <a:lstStyle/>
          <a:p>
            <a:pPr latinLnBrk="1"/>
            <a:endParaRPr kumimoji="1" lang="zh-CN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数据应用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07504" y="1522447"/>
            <a:ext cx="144016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</a:p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京东分析师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Oval 10"/>
          <p:cNvSpPr>
            <a:spLocks noChangeArrowheads="1"/>
          </p:cNvSpPr>
          <p:nvPr/>
        </p:nvSpPr>
        <p:spPr bwMode="auto">
          <a:xfrm>
            <a:off x="2125118" y="3288134"/>
            <a:ext cx="1225550" cy="1225550"/>
          </a:xfrm>
          <a:prstGeom prst="ellipse">
            <a:avLst/>
          </a:prstGeom>
          <a:solidFill>
            <a:schemeClr val="bg1">
              <a:alpha val="25098"/>
            </a:schemeClr>
          </a:solidFill>
          <a:ln w="19050" cap="rnd" algn="ctr">
            <a:solidFill>
              <a:srgbClr val="969696"/>
            </a:solidFill>
            <a:prstDash val="sysDot"/>
            <a:round/>
            <a:headEnd/>
            <a:tailEnd/>
          </a:ln>
        </p:spPr>
        <p:txBody>
          <a:bodyPr/>
          <a:lstStyle/>
          <a:p>
            <a:pPr latinLnBrk="1"/>
            <a:endParaRPr kumimoji="1" lang="zh-CN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23" name="Oval 12"/>
          <p:cNvSpPr>
            <a:spLocks noChangeArrowheads="1"/>
          </p:cNvSpPr>
          <p:nvPr/>
        </p:nvSpPr>
        <p:spPr bwMode="auto">
          <a:xfrm>
            <a:off x="4033293" y="1379959"/>
            <a:ext cx="1225550" cy="1225550"/>
          </a:xfrm>
          <a:prstGeom prst="ellipse">
            <a:avLst/>
          </a:prstGeom>
          <a:solidFill>
            <a:schemeClr val="bg1">
              <a:alpha val="25098"/>
            </a:schemeClr>
          </a:solidFill>
          <a:ln w="19050" cap="rnd" algn="ctr">
            <a:solidFill>
              <a:srgbClr val="969696"/>
            </a:solidFill>
            <a:prstDash val="sysDot"/>
            <a:round/>
            <a:headEnd/>
            <a:tailEnd/>
          </a:ln>
        </p:spPr>
        <p:txBody>
          <a:bodyPr/>
          <a:lstStyle/>
          <a:p>
            <a:pPr latinLnBrk="1"/>
            <a:endParaRPr kumimoji="1" lang="zh-CN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24" name="Oval 13"/>
          <p:cNvSpPr>
            <a:spLocks noChangeArrowheads="1"/>
          </p:cNvSpPr>
          <p:nvPr/>
        </p:nvSpPr>
        <p:spPr bwMode="auto">
          <a:xfrm>
            <a:off x="3491955" y="2711872"/>
            <a:ext cx="1225550" cy="1225550"/>
          </a:xfrm>
          <a:prstGeom prst="ellipse">
            <a:avLst/>
          </a:prstGeom>
          <a:solidFill>
            <a:schemeClr val="bg1">
              <a:alpha val="25098"/>
            </a:schemeClr>
          </a:solidFill>
          <a:ln w="19050" cap="rnd" algn="ctr">
            <a:solidFill>
              <a:srgbClr val="969696"/>
            </a:solidFill>
            <a:prstDash val="sysDot"/>
            <a:round/>
            <a:headEnd/>
            <a:tailEnd/>
          </a:ln>
        </p:spPr>
        <p:txBody>
          <a:bodyPr/>
          <a:lstStyle/>
          <a:p>
            <a:pPr latinLnBrk="1"/>
            <a:endParaRPr kumimoji="1" lang="zh-CN" altLang="en-US">
              <a:solidFill>
                <a:srgbClr val="000000"/>
              </a:solidFill>
              <a:latin typeface="굴림" pitchFamily="34" charset="-127"/>
              <a:ea typeface="굴림" pitchFamily="34" charset="-127"/>
            </a:endParaRPr>
          </a:p>
        </p:txBody>
      </p:sp>
      <p:sp>
        <p:nvSpPr>
          <p:cNvPr id="25" name="Line 14"/>
          <p:cNvSpPr>
            <a:spLocks noChangeShapeType="1"/>
          </p:cNvSpPr>
          <p:nvPr/>
        </p:nvSpPr>
        <p:spPr bwMode="auto">
          <a:xfrm flipH="1">
            <a:off x="1442493" y="1991147"/>
            <a:ext cx="539750" cy="0"/>
          </a:xfrm>
          <a:prstGeom prst="line">
            <a:avLst/>
          </a:prstGeom>
          <a:noFill/>
          <a:ln w="38100" cap="rnd">
            <a:solidFill>
              <a:srgbClr val="808080"/>
            </a:solidFill>
            <a:prstDash val="sysDot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6" name="Line 15"/>
          <p:cNvSpPr>
            <a:spLocks noChangeShapeType="1"/>
          </p:cNvSpPr>
          <p:nvPr/>
        </p:nvSpPr>
        <p:spPr bwMode="auto">
          <a:xfrm flipH="1">
            <a:off x="3493543" y="1991147"/>
            <a:ext cx="539750" cy="0"/>
          </a:xfrm>
          <a:prstGeom prst="line">
            <a:avLst/>
          </a:prstGeom>
          <a:noFill/>
          <a:ln w="38100" cap="rnd">
            <a:solidFill>
              <a:srgbClr val="808080"/>
            </a:solidFill>
            <a:prstDash val="sysDot"/>
            <a:round/>
            <a:headEnd type="triangle" w="med" len="med"/>
            <a:tailEnd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7" name="Line 16"/>
          <p:cNvSpPr>
            <a:spLocks noChangeShapeType="1"/>
          </p:cNvSpPr>
          <p:nvPr/>
        </p:nvSpPr>
        <p:spPr bwMode="auto">
          <a:xfrm flipH="1">
            <a:off x="2737893" y="2746797"/>
            <a:ext cx="0" cy="541337"/>
          </a:xfrm>
          <a:prstGeom prst="line">
            <a:avLst/>
          </a:prstGeom>
          <a:noFill/>
          <a:ln w="38100" cap="rnd">
            <a:solidFill>
              <a:srgbClr val="808080"/>
            </a:solidFill>
            <a:prstDash val="sysDot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8" name="Line 17"/>
          <p:cNvSpPr>
            <a:spLocks noChangeShapeType="1"/>
          </p:cNvSpPr>
          <p:nvPr/>
        </p:nvSpPr>
        <p:spPr bwMode="auto">
          <a:xfrm flipH="1">
            <a:off x="1801268" y="2495972"/>
            <a:ext cx="396875" cy="395287"/>
          </a:xfrm>
          <a:prstGeom prst="line">
            <a:avLst/>
          </a:prstGeom>
          <a:noFill/>
          <a:ln w="38100" cap="rnd">
            <a:solidFill>
              <a:srgbClr val="808080"/>
            </a:solidFill>
            <a:prstDash val="sysDot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29" name="Line 18"/>
          <p:cNvSpPr>
            <a:spLocks noChangeShapeType="1"/>
          </p:cNvSpPr>
          <p:nvPr/>
        </p:nvSpPr>
        <p:spPr bwMode="auto">
          <a:xfrm>
            <a:off x="3277643" y="2495972"/>
            <a:ext cx="396875" cy="395287"/>
          </a:xfrm>
          <a:prstGeom prst="line">
            <a:avLst/>
          </a:prstGeom>
          <a:noFill/>
          <a:ln w="38100" cap="rnd">
            <a:solidFill>
              <a:srgbClr val="808080"/>
            </a:solidFill>
            <a:prstDash val="sysDot"/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zh-CN" altLang="en-US"/>
          </a:p>
        </p:txBody>
      </p:sp>
      <p:grpSp>
        <p:nvGrpSpPr>
          <p:cNvPr id="30" name="Group 19"/>
          <p:cNvGrpSpPr>
            <a:grpSpLocks/>
          </p:cNvGrpSpPr>
          <p:nvPr/>
        </p:nvGrpSpPr>
        <p:grpSpPr bwMode="auto">
          <a:xfrm>
            <a:off x="1982243" y="1235497"/>
            <a:ext cx="1511300" cy="1512887"/>
            <a:chOff x="1179" y="1185"/>
            <a:chExt cx="952" cy="953"/>
          </a:xfrm>
          <a:solidFill>
            <a:srgbClr val="0070C0"/>
          </a:solidFill>
        </p:grpSpPr>
        <p:sp>
          <p:nvSpPr>
            <p:cNvPr id="35" name="Oval 21"/>
            <p:cNvSpPr>
              <a:spLocks noChangeArrowheads="1"/>
            </p:cNvSpPr>
            <p:nvPr/>
          </p:nvSpPr>
          <p:spPr bwMode="auto">
            <a:xfrm>
              <a:off x="1179" y="1185"/>
              <a:ext cx="952" cy="95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wrap="none" anchor="ctr"/>
            <a:lstStyle/>
            <a:p>
              <a:pPr latinLnBrk="1"/>
              <a:endParaRPr kumimoji="1" lang="zh-CN" altLang="en-US">
                <a:solidFill>
                  <a:srgbClr val="000000"/>
                </a:solidFill>
                <a:latin typeface="굴림" pitchFamily="34" charset="-127"/>
                <a:ea typeface="굴림" pitchFamily="34" charset="-127"/>
              </a:endParaRPr>
            </a:p>
          </p:txBody>
        </p:sp>
        <p:sp>
          <p:nvSpPr>
            <p:cNvPr id="33" name="WordArt 24"/>
            <p:cNvSpPr>
              <a:spLocks noChangeArrowheads="1" noChangeShapeType="1" noTextEdit="1"/>
            </p:cNvSpPr>
            <p:nvPr/>
          </p:nvSpPr>
          <p:spPr bwMode="auto">
            <a:xfrm>
              <a:off x="1359" y="1593"/>
              <a:ext cx="613" cy="136"/>
            </a:xfrm>
            <a:prstGeom prst="rect">
              <a:avLst/>
            </a:prstGeom>
            <a:grpFill/>
          </p:spPr>
          <p:txBody>
            <a:bodyPr wrap="none" fromWordArt="1">
              <a:prstTxWarp prst="textPlain">
                <a:avLst>
                  <a:gd name="adj" fmla="val 50000"/>
                </a:avLst>
              </a:prstTxWarp>
            </a:bodyPr>
            <a:lstStyle/>
            <a:p>
              <a:pPr algn="ctr"/>
              <a:r>
                <a:rPr lang="zh-CN" altLang="en-US" b="1" kern="10" spc="-45" dirty="0" smtClean="0">
                  <a:ln w="9525">
                    <a:noFill/>
                    <a:round/>
                    <a:headEnd/>
                    <a:tailEnd/>
                  </a:ln>
                  <a:solidFill>
                    <a:srgbClr val="FFFFFF"/>
                  </a:solidFill>
                  <a:effectLst>
                    <a:outerShdw dist="12700" dir="5400000" algn="ctr" rotWithShape="0">
                      <a:srgbClr val="000000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数据应用</a:t>
              </a:r>
              <a:endParaRPr lang="zh-CN" altLang="en-US" b="1" kern="10" spc="-45" dirty="0">
                <a:ln w="9525">
                  <a:noFill/>
                  <a:round/>
                  <a:headEnd/>
                  <a:tailEnd/>
                </a:ln>
                <a:solidFill>
                  <a:srgbClr val="FFFFFF"/>
                </a:solidFill>
                <a:effectLst>
                  <a:outerShdw dist="12700" dir="5400000" algn="ctr" rotWithShape="0">
                    <a:srgbClr val="00000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3" name="TextBox 42"/>
          <p:cNvSpPr txBox="1"/>
          <p:nvPr/>
        </p:nvSpPr>
        <p:spPr>
          <a:xfrm>
            <a:off x="664518" y="2818591"/>
            <a:ext cx="144016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</a:p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京东立方体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051720" y="3394655"/>
            <a:ext cx="144016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</a:p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京东数聚汇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391297" y="2857500"/>
            <a:ext cx="144016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</a:p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领航员</a:t>
            </a:r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923928" y="1532781"/>
            <a:ext cx="1440160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</a:p>
          <a:p>
            <a:pPr algn="ctr"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</a:t>
            </a:r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</a:t>
            </a:r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子午线</a:t>
            </a:r>
            <a:endParaRPr lang="zh-CN" altLang="en-US" sz="1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508104" y="522539"/>
            <a:ext cx="33123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</a:t>
            </a:r>
            <a:r>
              <a:rPr lang="zh-CN" altLang="en-US" sz="16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东分析师</a:t>
            </a:r>
            <a:r>
              <a:rPr lang="zh-CN" altLang="en-US" sz="1600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endParaRPr lang="en-US" altLang="zh-CN" sz="1600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站式自助报表定制及可视化产品解决方案，分析师的福音。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5508104" y="1352955"/>
            <a:ext cx="33123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</a:t>
            </a:r>
            <a:r>
              <a:rPr lang="zh-CN" altLang="en-US" sz="16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东立方体</a:t>
            </a:r>
            <a:endParaRPr lang="en-US" altLang="zh-CN" sz="1600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傻瓜都会用的多维分析产品解决方案，只需拖拖拽拽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so easy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508104" y="2199048"/>
            <a:ext cx="33123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</a:t>
            </a:r>
            <a:r>
              <a:rPr lang="zh-CN" altLang="en-US" sz="16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东数据汇</a:t>
            </a:r>
            <a:endParaRPr lang="en-US" altLang="zh-CN" sz="1600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为移动数据消费场景量身定制的产品解决方案、您的掌上大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数据专家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50"/>
          <p:cNvSpPr txBox="1"/>
          <p:nvPr/>
        </p:nvSpPr>
        <p:spPr>
          <a:xfrm>
            <a:off x="5508104" y="3055521"/>
            <a:ext cx="33123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</a:t>
            </a:r>
            <a:r>
              <a:rPr lang="zh-CN" altLang="en-US" sz="16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东领航员</a:t>
            </a:r>
            <a:endParaRPr lang="en-US" altLang="zh-CN" sz="1600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面向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高层管理者的数据可视化决策支持解决方案，让业务动向尽在掌控。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Box 50"/>
          <p:cNvSpPr txBox="1"/>
          <p:nvPr/>
        </p:nvSpPr>
        <p:spPr>
          <a:xfrm>
            <a:off x="5508104" y="3881407"/>
            <a:ext cx="33123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6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京</a:t>
            </a:r>
            <a:r>
              <a:rPr lang="zh-CN" altLang="en-US" sz="1600" b="1" dirty="0" smtClean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东</a:t>
            </a:r>
            <a:r>
              <a:rPr lang="zh-CN" altLang="en-US" sz="16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子午线</a:t>
            </a:r>
            <a:endParaRPr lang="en-US" altLang="zh-CN" sz="1600" dirty="0" smtClean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传播流量知识，打造全方位、一站式京东流量分析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平台。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9414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95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京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东分析师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Administrator\Desktop\ppt-img\图片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985292"/>
            <a:ext cx="8424936" cy="3558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5151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79512" y="195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京东领航员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4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912923"/>
            <a:ext cx="3593150" cy="371473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171" y="2893143"/>
            <a:ext cx="1444722" cy="15077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2617" y="2916000"/>
            <a:ext cx="1284874" cy="148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170" y="1193858"/>
            <a:ext cx="2880321" cy="1576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58074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9571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京东数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聚汇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0" name="Picture 2" descr="D:\works\手机app\规范\KPI CMO COO GMV截图\IMG_1664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2021698"/>
            <a:ext cx="1297334" cy="2302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1" name="Picture 3" descr="D:\works\手机app\规范\KPI CMO COO GMV截图\IMG_1665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4951" y="1273324"/>
            <a:ext cx="1304263" cy="2315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D:\works\手机app\规范\KPI CMO COO GMV截图\IMG_1667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705372"/>
            <a:ext cx="1304263" cy="2315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868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5715000"/>
          </a:xfrm>
          <a:prstGeom prst="rect">
            <a:avLst/>
          </a:prstGeom>
          <a:solidFill>
            <a:srgbClr val="1F242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7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谢谢</a:t>
            </a:r>
            <a:r>
              <a:rPr lang="zh-CN" altLang="en-US" sz="7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7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0287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9571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京东大数据的发展历程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空心弧 3"/>
          <p:cNvSpPr/>
          <p:nvPr/>
        </p:nvSpPr>
        <p:spPr>
          <a:xfrm>
            <a:off x="468858" y="1092498"/>
            <a:ext cx="619869" cy="576064"/>
          </a:xfrm>
          <a:prstGeom prst="blockArc">
            <a:avLst>
              <a:gd name="adj1" fmla="val 10800000"/>
              <a:gd name="adj2" fmla="val 49130"/>
              <a:gd name="adj3" fmla="val 14275"/>
            </a:avLst>
          </a:prstGeom>
          <a:solidFill>
            <a:srgbClr val="009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23528" y="1417340"/>
            <a:ext cx="29066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rgbClr val="1F2427"/>
                </a:solidFill>
                <a:latin typeface="微软雅黑" pitchFamily="34" charset="-122"/>
                <a:ea typeface="微软雅黑" pitchFamily="34" charset="-122"/>
              </a:rPr>
              <a:t>京东大数据的</a:t>
            </a:r>
            <a:endParaRPr lang="en-US" altLang="zh-CN" sz="1600" b="1" dirty="0" smtClean="0">
              <a:solidFill>
                <a:srgbClr val="1F2427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600" b="1" dirty="0" smtClean="0">
                <a:solidFill>
                  <a:srgbClr val="1F2427"/>
                </a:solidFill>
                <a:latin typeface="微软雅黑" pitchFamily="34" charset="-122"/>
                <a:ea typeface="微软雅黑" pitchFamily="34" charset="-122"/>
              </a:rPr>
              <a:t>发展历程</a:t>
            </a:r>
            <a:endParaRPr lang="zh-CN" altLang="en-US" sz="1600" b="1" dirty="0">
              <a:solidFill>
                <a:srgbClr val="1F2427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004293" y="1367498"/>
            <a:ext cx="1535981" cy="3053754"/>
            <a:chOff x="860277" y="1367498"/>
            <a:chExt cx="1535981" cy="3053754"/>
          </a:xfrm>
        </p:grpSpPr>
        <p:sp>
          <p:nvSpPr>
            <p:cNvPr id="6" name="矩形 5"/>
            <p:cNvSpPr/>
            <p:nvPr/>
          </p:nvSpPr>
          <p:spPr>
            <a:xfrm>
              <a:off x="860277" y="1367498"/>
              <a:ext cx="82800" cy="2772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空心弧 7"/>
            <p:cNvSpPr/>
            <p:nvPr/>
          </p:nvSpPr>
          <p:spPr>
            <a:xfrm rot="10800000">
              <a:off x="860277" y="3841941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空心弧 10"/>
            <p:cNvSpPr/>
            <p:nvPr/>
          </p:nvSpPr>
          <p:spPr>
            <a:xfrm rot="10800000" flipH="1">
              <a:off x="1776389" y="3843001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 rot="16200000" flipH="1">
              <a:off x="1582475" y="3911852"/>
              <a:ext cx="82800" cy="936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306481" y="3332520"/>
            <a:ext cx="1033271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2010</a:t>
            </a:r>
          </a:p>
          <a:p>
            <a:r>
              <a:rPr lang="en-US" altLang="zh-CN" sz="1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SQLsever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403648" y="1201316"/>
            <a:ext cx="877163" cy="216259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数据口径不一</a:t>
            </a:r>
            <a:endParaRPr lang="en-US" altLang="zh-CN" sz="1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提取成本大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，毫无时效可言</a:t>
            </a:r>
            <a:endParaRPr lang="en-US" altLang="zh-CN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数据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孤岛化，应用价值聚</a:t>
            </a:r>
            <a:r>
              <a:rPr lang="zh-CN" altLang="en-US" sz="1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减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2771800" y="1489348"/>
            <a:ext cx="1033271" cy="2913657"/>
            <a:chOff x="2326469" y="1213192"/>
            <a:chExt cx="1033271" cy="2913657"/>
          </a:xfrm>
        </p:grpSpPr>
        <p:sp>
          <p:nvSpPr>
            <p:cNvPr id="37" name="TextBox 36"/>
            <p:cNvSpPr txBox="1"/>
            <p:nvPr/>
          </p:nvSpPr>
          <p:spPr>
            <a:xfrm>
              <a:off x="2326469" y="1213192"/>
              <a:ext cx="103327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2011</a:t>
              </a:r>
            </a:p>
            <a:p>
              <a:r>
                <a:rPr lang="en-US" altLang="zh-CN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ORALE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346354" y="1921396"/>
              <a:ext cx="877163" cy="220545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altLang="zh-CN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GB——TB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数据消费供不应求</a:t>
              </a:r>
              <a:endPara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传统</a:t>
              </a: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数据库数据集中，</a:t>
              </a: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应用价值扩大</a:t>
              </a:r>
              <a:endPara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4214905" y="979580"/>
            <a:ext cx="1107996" cy="2985885"/>
            <a:chOff x="3492911" y="1180967"/>
            <a:chExt cx="1107996" cy="2985885"/>
          </a:xfrm>
        </p:grpSpPr>
        <p:sp>
          <p:nvSpPr>
            <p:cNvPr id="39" name="TextBox 38"/>
            <p:cNvSpPr txBox="1"/>
            <p:nvPr/>
          </p:nvSpPr>
          <p:spPr>
            <a:xfrm>
              <a:off x="3525012" y="3489744"/>
              <a:ext cx="103327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2012</a:t>
              </a:r>
            </a:p>
            <a:p>
              <a:r>
                <a:rPr lang="en-US" altLang="zh-CN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HIVE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492911" y="1180967"/>
              <a:ext cx="1107996" cy="239661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快车道</a:t>
              </a:r>
              <a:endPara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分布式大数据仓库诞生，大数据发展进入</a:t>
              </a:r>
              <a:endPara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全民提数，业务量倍增，数据库不堪重负</a:t>
              </a:r>
              <a:endPara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5624244" y="1528019"/>
            <a:ext cx="1107996" cy="2985665"/>
            <a:chOff x="4760148" y="1213192"/>
            <a:chExt cx="1107996" cy="2985665"/>
          </a:xfrm>
        </p:grpSpPr>
        <p:sp>
          <p:nvSpPr>
            <p:cNvPr id="41" name="TextBox 40"/>
            <p:cNvSpPr txBox="1"/>
            <p:nvPr/>
          </p:nvSpPr>
          <p:spPr>
            <a:xfrm>
              <a:off x="4811121" y="1213192"/>
              <a:ext cx="103327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2013</a:t>
              </a:r>
            </a:p>
            <a:p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协同工具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4760148" y="1921396"/>
              <a:ext cx="1107996" cy="2277461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核心任务定点完成，每天新增</a:t>
              </a:r>
              <a:r>
                <a:rPr lang="en-US" altLang="zh-CN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60TB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数据应用协同工具逐步完善</a:t>
              </a:r>
              <a:endPara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基于数据安全，五大垂直数据集市落地</a:t>
              </a:r>
              <a:endPara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数据马拉松，数据仓库升级完成</a:t>
              </a:r>
              <a:endPara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7092280" y="796542"/>
            <a:ext cx="1033271" cy="3167511"/>
            <a:chOff x="6050199" y="1138016"/>
            <a:chExt cx="1033271" cy="3167511"/>
          </a:xfrm>
        </p:grpSpPr>
        <p:sp>
          <p:nvSpPr>
            <p:cNvPr id="43" name="TextBox 42"/>
            <p:cNvSpPr txBox="1"/>
            <p:nvPr/>
          </p:nvSpPr>
          <p:spPr>
            <a:xfrm>
              <a:off x="6050199" y="3628419"/>
              <a:ext cx="1033271" cy="6771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rgbClr val="C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2014</a:t>
              </a:r>
            </a:p>
            <a:p>
              <a:r>
                <a:rPr lang="zh-CN" alt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自助式</a:t>
              </a:r>
              <a:r>
                <a:rPr lang="en-US" altLang="zh-CN" sz="14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BI</a:t>
              </a:r>
              <a:endPara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6243668" y="1138016"/>
              <a:ext cx="646331" cy="2699509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自助式</a:t>
              </a:r>
              <a:r>
                <a:rPr lang="en-US" altLang="zh-CN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BI</a:t>
              </a: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大幅降低大数据应用成本，即将实现</a:t>
              </a:r>
              <a:endPara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大</a:t>
              </a:r>
              <a:r>
                <a:rPr lang="zh-CN" altLang="en-US" sz="1000" dirty="0" smtClean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数据平台工具流程标准化，产品闭环形成</a:t>
              </a:r>
              <a:endParaRPr lang="en-US" altLang="zh-CN" sz="1000" dirty="0" smtClean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 flipV="1">
            <a:off x="2458796" y="1090330"/>
            <a:ext cx="1527313" cy="3059175"/>
            <a:chOff x="860277" y="1367498"/>
            <a:chExt cx="1527313" cy="3059175"/>
          </a:xfrm>
        </p:grpSpPr>
        <p:sp>
          <p:nvSpPr>
            <p:cNvPr id="66" name="矩形 65"/>
            <p:cNvSpPr/>
            <p:nvPr/>
          </p:nvSpPr>
          <p:spPr>
            <a:xfrm>
              <a:off x="860277" y="1367498"/>
              <a:ext cx="79200" cy="2772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7" name="空心弧 66"/>
            <p:cNvSpPr/>
            <p:nvPr/>
          </p:nvSpPr>
          <p:spPr>
            <a:xfrm rot="10800000">
              <a:off x="860277" y="3850609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8" name="空心弧 67"/>
            <p:cNvSpPr/>
            <p:nvPr/>
          </p:nvSpPr>
          <p:spPr>
            <a:xfrm rot="10800000" flipH="1">
              <a:off x="1767721" y="3847335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9" name="矩形 68"/>
            <p:cNvSpPr/>
            <p:nvPr/>
          </p:nvSpPr>
          <p:spPr>
            <a:xfrm rot="16200000" flipH="1">
              <a:off x="1582475" y="3916186"/>
              <a:ext cx="82800" cy="936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3903503" y="1364251"/>
            <a:ext cx="1535981" cy="3051567"/>
            <a:chOff x="860277" y="1367498"/>
            <a:chExt cx="1535981" cy="3051567"/>
          </a:xfrm>
        </p:grpSpPr>
        <p:sp>
          <p:nvSpPr>
            <p:cNvPr id="71" name="矩形 70"/>
            <p:cNvSpPr/>
            <p:nvPr/>
          </p:nvSpPr>
          <p:spPr>
            <a:xfrm>
              <a:off x="860277" y="1367498"/>
              <a:ext cx="82800" cy="2772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空心弧 71"/>
            <p:cNvSpPr/>
            <p:nvPr/>
          </p:nvSpPr>
          <p:spPr>
            <a:xfrm rot="10800000">
              <a:off x="860277" y="3841941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3" name="空心弧 72"/>
            <p:cNvSpPr/>
            <p:nvPr/>
          </p:nvSpPr>
          <p:spPr>
            <a:xfrm rot="10800000" flipH="1">
              <a:off x="1776389" y="3843001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 rot="16200000" flipH="1">
              <a:off x="1582475" y="3907518"/>
              <a:ext cx="82800" cy="936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 flipV="1">
            <a:off x="5357149" y="1092504"/>
            <a:ext cx="1537334" cy="3053754"/>
            <a:chOff x="851609" y="1367498"/>
            <a:chExt cx="1537334" cy="3053754"/>
          </a:xfrm>
        </p:grpSpPr>
        <p:sp>
          <p:nvSpPr>
            <p:cNvPr id="76" name="矩形 75"/>
            <p:cNvSpPr/>
            <p:nvPr/>
          </p:nvSpPr>
          <p:spPr>
            <a:xfrm>
              <a:off x="851609" y="1367498"/>
              <a:ext cx="82800" cy="2772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空心弧 76"/>
            <p:cNvSpPr/>
            <p:nvPr/>
          </p:nvSpPr>
          <p:spPr>
            <a:xfrm rot="10800000">
              <a:off x="851609" y="3841941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8" name="空心弧 77"/>
            <p:cNvSpPr/>
            <p:nvPr/>
          </p:nvSpPr>
          <p:spPr>
            <a:xfrm rot="10800000" flipH="1">
              <a:off x="1769074" y="3843001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9" name="矩形 78"/>
            <p:cNvSpPr/>
            <p:nvPr/>
          </p:nvSpPr>
          <p:spPr>
            <a:xfrm rot="16200000" flipH="1">
              <a:off x="1582475" y="3911852"/>
              <a:ext cx="82800" cy="936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6816948" y="1367498"/>
            <a:ext cx="1535981" cy="3053754"/>
            <a:chOff x="860277" y="1367498"/>
            <a:chExt cx="1535981" cy="3053754"/>
          </a:xfrm>
        </p:grpSpPr>
        <p:sp>
          <p:nvSpPr>
            <p:cNvPr id="81" name="矩形 80"/>
            <p:cNvSpPr/>
            <p:nvPr/>
          </p:nvSpPr>
          <p:spPr>
            <a:xfrm>
              <a:off x="860277" y="1367498"/>
              <a:ext cx="82800" cy="2772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空心弧 81"/>
            <p:cNvSpPr/>
            <p:nvPr/>
          </p:nvSpPr>
          <p:spPr>
            <a:xfrm rot="10800000">
              <a:off x="860277" y="3841941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3" name="空心弧 82"/>
            <p:cNvSpPr/>
            <p:nvPr/>
          </p:nvSpPr>
          <p:spPr>
            <a:xfrm rot="10800000" flipH="1">
              <a:off x="1776389" y="3843001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4" name="矩形 83"/>
            <p:cNvSpPr/>
            <p:nvPr/>
          </p:nvSpPr>
          <p:spPr>
            <a:xfrm rot="16200000" flipH="1">
              <a:off x="1582475" y="3911852"/>
              <a:ext cx="82800" cy="936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5" name="组合 84"/>
          <p:cNvGrpSpPr/>
          <p:nvPr/>
        </p:nvGrpSpPr>
        <p:grpSpPr>
          <a:xfrm flipV="1">
            <a:off x="8270594" y="1098998"/>
            <a:ext cx="883850" cy="3050507"/>
            <a:chOff x="860277" y="1367498"/>
            <a:chExt cx="883850" cy="3050507"/>
          </a:xfrm>
        </p:grpSpPr>
        <p:sp>
          <p:nvSpPr>
            <p:cNvPr id="86" name="矩形 85"/>
            <p:cNvSpPr/>
            <p:nvPr/>
          </p:nvSpPr>
          <p:spPr>
            <a:xfrm>
              <a:off x="860277" y="1367498"/>
              <a:ext cx="82800" cy="2772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空心弧 86"/>
            <p:cNvSpPr/>
            <p:nvPr/>
          </p:nvSpPr>
          <p:spPr>
            <a:xfrm rot="10800000">
              <a:off x="860277" y="3841941"/>
              <a:ext cx="619869" cy="576064"/>
            </a:xfrm>
            <a:prstGeom prst="blockArc">
              <a:avLst>
                <a:gd name="adj1" fmla="val 16181095"/>
                <a:gd name="adj2" fmla="val 49130"/>
                <a:gd name="adj3" fmla="val 14275"/>
              </a:avLst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 rot="16200000" flipH="1">
              <a:off x="1414727" y="4087518"/>
              <a:ext cx="82800" cy="576000"/>
            </a:xfrm>
            <a:prstGeom prst="rect">
              <a:avLst/>
            </a:prstGeom>
            <a:solidFill>
              <a:srgbClr val="0095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0" name="椭圆 89"/>
          <p:cNvSpPr/>
          <p:nvPr/>
        </p:nvSpPr>
        <p:spPr>
          <a:xfrm>
            <a:off x="1435124" y="4043838"/>
            <a:ext cx="665532" cy="66553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95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1" name="椭圆 90"/>
          <p:cNvSpPr/>
          <p:nvPr/>
        </p:nvSpPr>
        <p:spPr>
          <a:xfrm>
            <a:off x="2884437" y="796542"/>
            <a:ext cx="665532" cy="66553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95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/>
          <p:cNvSpPr/>
          <p:nvPr/>
        </p:nvSpPr>
        <p:spPr>
          <a:xfrm>
            <a:off x="4386584" y="4047086"/>
            <a:ext cx="665532" cy="66553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95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3" name="椭圆 92"/>
          <p:cNvSpPr/>
          <p:nvPr/>
        </p:nvSpPr>
        <p:spPr>
          <a:xfrm>
            <a:off x="5792315" y="796542"/>
            <a:ext cx="665532" cy="66553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95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椭圆 93"/>
          <p:cNvSpPr/>
          <p:nvPr/>
        </p:nvSpPr>
        <p:spPr>
          <a:xfrm>
            <a:off x="7276149" y="4043838"/>
            <a:ext cx="665532" cy="665532"/>
          </a:xfrm>
          <a:prstGeom prst="ellipse">
            <a:avLst/>
          </a:prstGeom>
          <a:solidFill>
            <a:schemeClr val="bg1"/>
          </a:solidFill>
          <a:ln w="57150">
            <a:solidFill>
              <a:srgbClr val="0095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9" name="Picture 5" descr="C:\Users\Administrator\Desktop\未标题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890" y="4134805"/>
            <a:ext cx="504000" cy="5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Administrator\Desktop\未标题2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5203" y="846998"/>
            <a:ext cx="504000" cy="5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1" name="Picture 7" descr="C:\Users\Administrator\Desktop\未标题3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2088" y="4134650"/>
            <a:ext cx="504000" cy="5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:\Users\Administrator\Desktop\未标题4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081" y="847373"/>
            <a:ext cx="504000" cy="5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3" name="Picture 9" descr="C:\Users\Administrator\Desktop\未标题5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6915" y="4136251"/>
            <a:ext cx="504000" cy="50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733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9571"/>
            <a:ext cx="47997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京</a:t>
            </a:r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东大数据平台 </a:t>
            </a:r>
            <a:r>
              <a:rPr lang="en-US" altLang="zh-CN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bdp.jd.com</a:t>
            </a:r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介绍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8" name="组合 77"/>
          <p:cNvGrpSpPr/>
          <p:nvPr/>
        </p:nvGrpSpPr>
        <p:grpSpPr>
          <a:xfrm>
            <a:off x="782622" y="2866784"/>
            <a:ext cx="1255767" cy="1260347"/>
            <a:chOff x="1290985" y="3325345"/>
            <a:chExt cx="2048850" cy="2056322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75" name="空心弧 74"/>
            <p:cNvSpPr/>
            <p:nvPr/>
          </p:nvSpPr>
          <p:spPr>
            <a:xfrm rot="10860000">
              <a:off x="1290985" y="3333549"/>
              <a:ext cx="2048119" cy="2048118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6" name="矩形 75"/>
            <p:cNvSpPr/>
            <p:nvPr/>
          </p:nvSpPr>
          <p:spPr>
            <a:xfrm rot="5400000">
              <a:off x="1072277" y="3544391"/>
              <a:ext cx="1040960" cy="6028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矩形 76"/>
            <p:cNvSpPr/>
            <p:nvPr/>
          </p:nvSpPr>
          <p:spPr>
            <a:xfrm rot="5400000">
              <a:off x="2515647" y="3542118"/>
              <a:ext cx="1040959" cy="6074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9" name="组合 78"/>
          <p:cNvGrpSpPr/>
          <p:nvPr/>
        </p:nvGrpSpPr>
        <p:grpSpPr>
          <a:xfrm rot="10800000">
            <a:off x="1670750" y="1304484"/>
            <a:ext cx="1255767" cy="1260346"/>
            <a:chOff x="1290985" y="3325346"/>
            <a:chExt cx="2048850" cy="205632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80" name="空心弧 79"/>
            <p:cNvSpPr/>
            <p:nvPr/>
          </p:nvSpPr>
          <p:spPr>
            <a:xfrm rot="10860000">
              <a:off x="1290985" y="3333548"/>
              <a:ext cx="2048118" cy="2048118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1" name="矩形 80"/>
            <p:cNvSpPr/>
            <p:nvPr/>
          </p:nvSpPr>
          <p:spPr>
            <a:xfrm rot="5400000">
              <a:off x="1072277" y="3544392"/>
              <a:ext cx="1040959" cy="6028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矩形 81"/>
            <p:cNvSpPr/>
            <p:nvPr/>
          </p:nvSpPr>
          <p:spPr>
            <a:xfrm rot="5400000">
              <a:off x="2515647" y="3542118"/>
              <a:ext cx="1040959" cy="6074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2556804" y="2882439"/>
            <a:ext cx="1255767" cy="1260346"/>
            <a:chOff x="1290985" y="3325346"/>
            <a:chExt cx="2048850" cy="205632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84" name="空心弧 83"/>
            <p:cNvSpPr/>
            <p:nvPr/>
          </p:nvSpPr>
          <p:spPr>
            <a:xfrm rot="10860000">
              <a:off x="1290985" y="3333548"/>
              <a:ext cx="2048118" cy="2048118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5" name="矩形 84"/>
            <p:cNvSpPr/>
            <p:nvPr/>
          </p:nvSpPr>
          <p:spPr>
            <a:xfrm rot="5400000">
              <a:off x="1072277" y="3544392"/>
              <a:ext cx="1040959" cy="6028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 rot="5400000">
              <a:off x="2515647" y="3542118"/>
              <a:ext cx="1040959" cy="6074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7" name="组合 86"/>
          <p:cNvGrpSpPr/>
          <p:nvPr/>
        </p:nvGrpSpPr>
        <p:grpSpPr>
          <a:xfrm rot="10800000">
            <a:off x="3444932" y="1320139"/>
            <a:ext cx="1255767" cy="1260346"/>
            <a:chOff x="1290985" y="3325346"/>
            <a:chExt cx="2048850" cy="205632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88" name="空心弧 87"/>
            <p:cNvSpPr/>
            <p:nvPr/>
          </p:nvSpPr>
          <p:spPr>
            <a:xfrm rot="10860000">
              <a:off x="1290985" y="3333548"/>
              <a:ext cx="2048118" cy="2048118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 rot="5400000">
              <a:off x="1072277" y="3544392"/>
              <a:ext cx="1040959" cy="6028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矩形 89"/>
            <p:cNvSpPr/>
            <p:nvPr/>
          </p:nvSpPr>
          <p:spPr>
            <a:xfrm rot="5400000">
              <a:off x="2515647" y="3542118"/>
              <a:ext cx="1040959" cy="6074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4330986" y="2893298"/>
            <a:ext cx="1255767" cy="1260346"/>
            <a:chOff x="1290985" y="3325346"/>
            <a:chExt cx="2048850" cy="205632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92" name="空心弧 91"/>
            <p:cNvSpPr/>
            <p:nvPr/>
          </p:nvSpPr>
          <p:spPr>
            <a:xfrm rot="10860000">
              <a:off x="1290985" y="3333548"/>
              <a:ext cx="2048118" cy="2048118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/>
          </p:nvSpPr>
          <p:spPr>
            <a:xfrm rot="5400000">
              <a:off x="1072277" y="3544392"/>
              <a:ext cx="1040959" cy="6028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矩形 93"/>
            <p:cNvSpPr/>
            <p:nvPr/>
          </p:nvSpPr>
          <p:spPr>
            <a:xfrm rot="5400000">
              <a:off x="2515647" y="3542118"/>
              <a:ext cx="1040959" cy="6074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 rot="10800000">
            <a:off x="5219114" y="1330998"/>
            <a:ext cx="1255767" cy="1260346"/>
            <a:chOff x="1290985" y="3325346"/>
            <a:chExt cx="2048850" cy="205632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96" name="空心弧 95"/>
            <p:cNvSpPr/>
            <p:nvPr/>
          </p:nvSpPr>
          <p:spPr>
            <a:xfrm rot="10860000">
              <a:off x="1290985" y="3333548"/>
              <a:ext cx="2048118" cy="2048118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 rot="5400000">
              <a:off x="1072277" y="3544392"/>
              <a:ext cx="1040959" cy="6028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矩形 97"/>
            <p:cNvSpPr/>
            <p:nvPr/>
          </p:nvSpPr>
          <p:spPr>
            <a:xfrm rot="5400000">
              <a:off x="2515647" y="3542118"/>
              <a:ext cx="1040959" cy="6074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6105168" y="2890284"/>
            <a:ext cx="1255767" cy="1260346"/>
            <a:chOff x="1290985" y="3325346"/>
            <a:chExt cx="2048850" cy="205632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00" name="空心弧 99"/>
            <p:cNvSpPr/>
            <p:nvPr/>
          </p:nvSpPr>
          <p:spPr>
            <a:xfrm rot="10860000">
              <a:off x="1290985" y="3333548"/>
              <a:ext cx="2048118" cy="2048118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矩形 100"/>
            <p:cNvSpPr/>
            <p:nvPr/>
          </p:nvSpPr>
          <p:spPr>
            <a:xfrm rot="5400000">
              <a:off x="1072277" y="3544392"/>
              <a:ext cx="1040959" cy="6028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101"/>
            <p:cNvSpPr/>
            <p:nvPr/>
          </p:nvSpPr>
          <p:spPr>
            <a:xfrm rot="5400000">
              <a:off x="2515647" y="3542118"/>
              <a:ext cx="1040959" cy="6074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3" name="组合 102"/>
          <p:cNvGrpSpPr/>
          <p:nvPr/>
        </p:nvGrpSpPr>
        <p:grpSpPr>
          <a:xfrm rot="10800000">
            <a:off x="6988641" y="1320139"/>
            <a:ext cx="1255767" cy="1260346"/>
            <a:chOff x="1290985" y="3325346"/>
            <a:chExt cx="2048850" cy="2056320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04" name="空心弧 103"/>
            <p:cNvSpPr/>
            <p:nvPr/>
          </p:nvSpPr>
          <p:spPr>
            <a:xfrm rot="10860000">
              <a:off x="1290985" y="3333548"/>
              <a:ext cx="2048118" cy="2048118"/>
            </a:xfrm>
            <a:prstGeom prst="blockArc">
              <a:avLst>
                <a:gd name="adj1" fmla="val 10745128"/>
                <a:gd name="adj2" fmla="val 21536034"/>
                <a:gd name="adj3" fmla="val 29560"/>
              </a:avLst>
            </a:prstGeom>
            <a:grp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5" name="矩形 104"/>
            <p:cNvSpPr/>
            <p:nvPr/>
          </p:nvSpPr>
          <p:spPr>
            <a:xfrm rot="5400000">
              <a:off x="1072277" y="3544392"/>
              <a:ext cx="1040959" cy="6028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矩形 105"/>
            <p:cNvSpPr/>
            <p:nvPr/>
          </p:nvSpPr>
          <p:spPr>
            <a:xfrm rot="5400000">
              <a:off x="2515647" y="3542118"/>
              <a:ext cx="1040959" cy="60741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7" name="矩形 106"/>
          <p:cNvSpPr/>
          <p:nvPr/>
        </p:nvSpPr>
        <p:spPr>
          <a:xfrm>
            <a:off x="0" y="2543051"/>
            <a:ext cx="9144000" cy="48322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292100" sx="102000" sy="102000" algn="ctr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TextBox 107"/>
          <p:cNvSpPr txBox="1"/>
          <p:nvPr/>
        </p:nvSpPr>
        <p:spPr>
          <a:xfrm>
            <a:off x="1178526" y="247731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1</a:t>
            </a:r>
            <a:endParaRPr lang="zh-CN" altLang="en-US" sz="900" b="1" dirty="0">
              <a:solidFill>
                <a:schemeClr val="tx2">
                  <a:lumMod val="60000"/>
                  <a:lumOff val="40000"/>
                </a:schemeClr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9" name="TextBox 108"/>
          <p:cNvSpPr txBox="1"/>
          <p:nvPr/>
        </p:nvSpPr>
        <p:spPr>
          <a:xfrm>
            <a:off x="2084554" y="247731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2</a:t>
            </a:r>
            <a:endParaRPr lang="zh-CN" altLang="en-US" sz="900" b="1" dirty="0">
              <a:solidFill>
                <a:schemeClr val="tx2">
                  <a:lumMod val="60000"/>
                  <a:lumOff val="40000"/>
                </a:schemeClr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2978726" y="2477311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3</a:t>
            </a:r>
            <a:endParaRPr lang="zh-CN" altLang="en-US" sz="900" b="1" dirty="0">
              <a:solidFill>
                <a:schemeClr val="tx2">
                  <a:lumMod val="60000"/>
                  <a:lumOff val="40000"/>
                </a:schemeClr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3851448" y="2461498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4</a:t>
            </a:r>
            <a:endParaRPr lang="zh-CN" altLang="en-US" sz="900" b="1" dirty="0">
              <a:solidFill>
                <a:schemeClr val="tx2">
                  <a:lumMod val="60000"/>
                  <a:lumOff val="40000"/>
                </a:schemeClr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4744422" y="2477310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5</a:t>
            </a:r>
            <a:endParaRPr lang="zh-CN" altLang="en-US" sz="900" b="1" dirty="0">
              <a:solidFill>
                <a:schemeClr val="tx2">
                  <a:lumMod val="60000"/>
                  <a:lumOff val="40000"/>
                </a:schemeClr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3" name="TextBox 112"/>
          <p:cNvSpPr txBox="1"/>
          <p:nvPr/>
        </p:nvSpPr>
        <p:spPr>
          <a:xfrm>
            <a:off x="5634396" y="2461497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6</a:t>
            </a:r>
            <a:endParaRPr lang="zh-CN" altLang="en-US" sz="900" b="1" dirty="0">
              <a:solidFill>
                <a:schemeClr val="tx2">
                  <a:lumMod val="60000"/>
                  <a:lumOff val="40000"/>
                </a:schemeClr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6516216" y="2461498"/>
            <a:ext cx="4411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7</a:t>
            </a:r>
            <a:endParaRPr lang="zh-CN" altLang="en-US" sz="900" b="1" dirty="0">
              <a:solidFill>
                <a:schemeClr val="tx2">
                  <a:lumMod val="60000"/>
                  <a:lumOff val="40000"/>
                </a:schemeClr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15" name="TextBox 114"/>
          <p:cNvSpPr txBox="1"/>
          <p:nvPr/>
        </p:nvSpPr>
        <p:spPr>
          <a:xfrm>
            <a:off x="971600" y="3769221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数据接入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16" name="TextBox 115"/>
          <p:cNvSpPr txBox="1"/>
          <p:nvPr/>
        </p:nvSpPr>
        <p:spPr>
          <a:xfrm>
            <a:off x="1848533" y="1375705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数据分发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17" name="TextBox 116"/>
          <p:cNvSpPr txBox="1"/>
          <p:nvPr/>
        </p:nvSpPr>
        <p:spPr>
          <a:xfrm>
            <a:off x="2742922" y="376773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</a:t>
            </a:r>
            <a:r>
              <a:rPr lang="zh-CN" altLang="en-US" sz="1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开发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3619855" y="1374216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数据质量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4514096" y="3781978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数据知识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5391029" y="1388462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数据服务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6293840" y="3795708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数据应用</a:t>
            </a:r>
            <a:endParaRPr lang="zh-CN" altLang="en-US" sz="1400" b="1" dirty="0">
              <a:solidFill>
                <a:schemeClr val="bg1"/>
              </a:solidFill>
            </a:endParaRPr>
          </a:p>
        </p:txBody>
      </p:sp>
      <p:pic>
        <p:nvPicPr>
          <p:cNvPr id="4098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Users\Administrator\Desktop\ppt-img\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517" y="3288613"/>
            <a:ext cx="51435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Users\Administrator\Desktop\ppt-img\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1849" y="1942466"/>
            <a:ext cx="51435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Users\Administrator\Desktop\ppt-img\3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2096" y="1926811"/>
            <a:ext cx="51435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C:\Users\Administrator\Desktop\ppt-img\4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4354" y="3279254"/>
            <a:ext cx="51435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3" name="Picture 7" descr="C:\Users\Administrator\Desktop\ppt-img\5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408" y="1926811"/>
            <a:ext cx="51435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C:\Users\Administrator\Desktop\ppt-img\6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347" y="3302603"/>
            <a:ext cx="51435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5" name="Picture 9" descr="C:\Users\Administrator\Desktop\ppt-img\7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1449" y="3289548"/>
            <a:ext cx="514350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703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64282"/>
            <a:ext cx="4772025" cy="3962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数据接入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C:\Users\Richard\Desktop\图片2.p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4499992" y="964282"/>
            <a:ext cx="3942000" cy="3533378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6206056" y="1513631"/>
            <a:ext cx="54373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概览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09420" y="3613794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实时数据接入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16016" y="2932174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离线数据</a:t>
            </a:r>
            <a:endParaRPr lang="en-US" altLang="zh-CN" sz="1400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1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接入</a:t>
            </a:r>
            <a:endParaRPr lang="zh-CN" altLang="en-US" sz="1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74198" y="2678534"/>
            <a:ext cx="1500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数据接入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5657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数据接入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D:\works\数据接入页面\1概览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129308"/>
            <a:ext cx="3690616" cy="33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D:\works\数据接入页面\13新建抽取任务第五步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2978696"/>
            <a:ext cx="2158132" cy="1462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:\works\数据接入页面\14已接入的表运行监控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1129308"/>
            <a:ext cx="2183461" cy="1849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D:\works\数据接入页面\5审批中的表(业务审批）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583" y="1129309"/>
            <a:ext cx="1906873" cy="17281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D:\works\数据接入页面\6已接入的表详情（待配置）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9584" y="2956381"/>
            <a:ext cx="1906872" cy="1485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1757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841276"/>
            <a:ext cx="5734050" cy="3876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数据分</a:t>
            </a:r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发</a:t>
            </a: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860033" y="1078205"/>
            <a:ext cx="36724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任务管理，支持</a:t>
            </a:r>
            <a:r>
              <a:rPr lang="zh-CN" altLang="en-US" b="1" dirty="0">
                <a:solidFill>
                  <a:srgbClr val="EA8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简洁的调度设置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，透明的父子依赖呈现让你的工作井井有条，胸有成竹。</a:t>
            </a:r>
          </a:p>
        </p:txBody>
      </p:sp>
      <p:sp>
        <p:nvSpPr>
          <p:cNvPr id="9" name="Line 2775"/>
          <p:cNvSpPr>
            <a:spLocks noChangeShapeType="1"/>
          </p:cNvSpPr>
          <p:nvPr/>
        </p:nvSpPr>
        <p:spPr bwMode="auto">
          <a:xfrm flipH="1" flipV="1">
            <a:off x="2123728" y="2558077"/>
            <a:ext cx="2592288" cy="1030535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1" name="Line 2782"/>
          <p:cNvSpPr>
            <a:spLocks noChangeShapeType="1"/>
          </p:cNvSpPr>
          <p:nvPr/>
        </p:nvSpPr>
        <p:spPr bwMode="auto">
          <a:xfrm flipH="1">
            <a:off x="2123728" y="1355204"/>
            <a:ext cx="2736304" cy="1202874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2" name="Line 2783"/>
          <p:cNvSpPr>
            <a:spLocks noChangeShapeType="1"/>
          </p:cNvSpPr>
          <p:nvPr/>
        </p:nvSpPr>
        <p:spPr bwMode="auto">
          <a:xfrm flipH="1">
            <a:off x="2123728" y="2023600"/>
            <a:ext cx="2736304" cy="534477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3" name="Line 2784"/>
          <p:cNvSpPr>
            <a:spLocks noChangeShapeType="1"/>
          </p:cNvSpPr>
          <p:nvPr/>
        </p:nvSpPr>
        <p:spPr bwMode="auto">
          <a:xfrm flipH="1" flipV="1">
            <a:off x="2123728" y="2558077"/>
            <a:ext cx="2808312" cy="221536"/>
          </a:xfrm>
          <a:prstGeom prst="line">
            <a:avLst/>
          </a:prstGeom>
          <a:noFill/>
          <a:ln w="19050" cap="rnd">
            <a:solidFill>
              <a:srgbClr val="333333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4932040" y="1829173"/>
            <a:ext cx="40372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模板管理，将业务目标完美的包装成可自我解释的模板，可简单</a:t>
            </a:r>
            <a:r>
              <a:rPr lang="zh-CN" altLang="en-US" b="1" dirty="0">
                <a:solidFill>
                  <a:srgbClr val="EA8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复用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，让你消费数据的</a:t>
            </a:r>
            <a:r>
              <a:rPr lang="zh-CN" altLang="en-US" b="1" dirty="0">
                <a:solidFill>
                  <a:srgbClr val="EA8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成本直线下降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61731" y="2620527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数据推送，支撑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向外部数据库的</a:t>
            </a:r>
            <a:r>
              <a:rPr lang="zh-CN" altLang="en-US" b="1" dirty="0">
                <a:solidFill>
                  <a:srgbClr val="EA8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高效搬运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，支持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mysql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sqlserver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hbase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等主流数据库。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860032" y="3450113"/>
            <a:ext cx="38164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数据同步，使得</a:t>
            </a:r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hadoop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间的</a:t>
            </a:r>
            <a:r>
              <a:rPr lang="zh-CN" altLang="en-US" b="1" dirty="0">
                <a:solidFill>
                  <a:srgbClr val="EA8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数据传输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变得不能再</a:t>
            </a:r>
            <a:r>
              <a:rPr lang="zh-CN" altLang="en-US" b="1" dirty="0">
                <a:solidFill>
                  <a:srgbClr val="EA842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了。</a:t>
            </a:r>
          </a:p>
        </p:txBody>
      </p:sp>
    </p:spTree>
    <p:extLst>
      <p:ext uri="{BB962C8B-B14F-4D97-AF65-F5344CB8AC3E}">
        <p14:creationId xmlns:p14="http://schemas.microsoft.com/office/powerpoint/2010/main" val="1322305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Administrator\Desktop\ppt-img\8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10148" y="-22820"/>
            <a:ext cx="9134476" cy="570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数据开发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4932040" y="1713965"/>
            <a:ext cx="3190945" cy="43204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支持快捷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语句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执行</a:t>
            </a:r>
          </a:p>
        </p:txBody>
      </p:sp>
      <p:sp>
        <p:nvSpPr>
          <p:cNvPr id="7" name="矩形 6"/>
          <p:cNvSpPr/>
          <p:nvPr/>
        </p:nvSpPr>
        <p:spPr>
          <a:xfrm>
            <a:off x="5835070" y="2278197"/>
            <a:ext cx="2287915" cy="432048"/>
          </a:xfrm>
          <a:prstGeom prst="rect">
            <a:avLst/>
          </a:prstGeom>
          <a:solidFill>
            <a:srgbClr val="EA84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强大的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脚本开发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186998" y="2854261"/>
            <a:ext cx="2935987" cy="432048"/>
          </a:xfrm>
          <a:prstGeom prst="rect">
            <a:avLst/>
          </a:prstGeom>
          <a:solidFill>
            <a:srgbClr val="0095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支撑周期性的数据提取需求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77114" y="3444597"/>
            <a:ext cx="29458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数据查询   数据订阅   </a:t>
            </a: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脚本开发工具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3592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数据开发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works\BDP\数据开发-数据订阅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2929508"/>
            <a:ext cx="3313250" cy="1862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D:\works\BDP\数据开发-任务审批情况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9889" y="918080"/>
            <a:ext cx="3321465" cy="1867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D:\works\BDP\数据开发-数据查询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1" y="913285"/>
            <a:ext cx="5123068" cy="2880320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00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8" y="653827"/>
            <a:ext cx="5514975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79512" y="19571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数据质量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" name="Picture 2" descr="D:\works\BDP\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8641" y="5214934"/>
            <a:ext cx="1980657" cy="306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 5"/>
          <p:cNvSpPr>
            <a:spLocks noEditPoints="1"/>
          </p:cNvSpPr>
          <p:nvPr/>
        </p:nvSpPr>
        <p:spPr bwMode="auto">
          <a:xfrm rot="21275257">
            <a:off x="6321959" y="1086461"/>
            <a:ext cx="1641900" cy="1642891"/>
          </a:xfrm>
          <a:custGeom>
            <a:avLst/>
            <a:gdLst>
              <a:gd name="T0" fmla="*/ 2469660 w 1816"/>
              <a:gd name="T1" fmla="*/ 1147217 h 1816"/>
              <a:gd name="T2" fmla="*/ 2568099 w 1816"/>
              <a:gd name="T3" fmla="*/ 906765 h 1816"/>
              <a:gd name="T4" fmla="*/ 2284364 w 1816"/>
              <a:gd name="T5" fmla="*/ 666313 h 1816"/>
              <a:gd name="T6" fmla="*/ 2168553 w 1816"/>
              <a:gd name="T7" fmla="*/ 312877 h 1816"/>
              <a:gd name="T8" fmla="*/ 1907979 w 1816"/>
              <a:gd name="T9" fmla="*/ 309980 h 1816"/>
              <a:gd name="T10" fmla="*/ 1664777 w 1816"/>
              <a:gd name="T11" fmla="*/ 199894 h 1816"/>
              <a:gd name="T12" fmla="*/ 1415784 w 1816"/>
              <a:gd name="T13" fmla="*/ 150645 h 1816"/>
              <a:gd name="T14" fmla="*/ 1146525 w 1816"/>
              <a:gd name="T15" fmla="*/ 159336 h 1816"/>
              <a:gd name="T16" fmla="*/ 906218 w 1816"/>
              <a:gd name="T17" fmla="*/ 60837 h 1816"/>
              <a:gd name="T18" fmla="*/ 665911 w 1816"/>
              <a:gd name="T19" fmla="*/ 341847 h 1816"/>
              <a:gd name="T20" fmla="*/ 312689 w 1816"/>
              <a:gd name="T21" fmla="*/ 457728 h 1816"/>
              <a:gd name="T22" fmla="*/ 309793 w 1816"/>
              <a:gd name="T23" fmla="*/ 718459 h 1816"/>
              <a:gd name="T24" fmla="*/ 199773 w 1816"/>
              <a:gd name="T25" fmla="*/ 964705 h 1816"/>
              <a:gd name="T26" fmla="*/ 150554 w 1816"/>
              <a:gd name="T27" fmla="*/ 1210951 h 1816"/>
              <a:gd name="T28" fmla="*/ 156344 w 1816"/>
              <a:gd name="T29" fmla="*/ 1480373 h 1816"/>
              <a:gd name="T30" fmla="*/ 60801 w 1816"/>
              <a:gd name="T31" fmla="*/ 1723722 h 1816"/>
              <a:gd name="T32" fmla="*/ 341641 w 1816"/>
              <a:gd name="T33" fmla="*/ 1964174 h 1816"/>
              <a:gd name="T34" fmla="*/ 457452 w 1816"/>
              <a:gd name="T35" fmla="*/ 2317610 h 1816"/>
              <a:gd name="T36" fmla="*/ 718026 w 1816"/>
              <a:gd name="T37" fmla="*/ 2320507 h 1816"/>
              <a:gd name="T38" fmla="*/ 964123 w 1816"/>
              <a:gd name="T39" fmla="*/ 2430593 h 1816"/>
              <a:gd name="T40" fmla="*/ 1210220 w 1816"/>
              <a:gd name="T41" fmla="*/ 2479842 h 1816"/>
              <a:gd name="T42" fmla="*/ 1479480 w 1816"/>
              <a:gd name="T43" fmla="*/ 2471151 h 1816"/>
              <a:gd name="T44" fmla="*/ 1719787 w 1816"/>
              <a:gd name="T45" fmla="*/ 2569650 h 1816"/>
              <a:gd name="T46" fmla="*/ 1962989 w 1816"/>
              <a:gd name="T47" fmla="*/ 2285743 h 1816"/>
              <a:gd name="T48" fmla="*/ 2316211 w 1816"/>
              <a:gd name="T49" fmla="*/ 2172759 h 1816"/>
              <a:gd name="T50" fmla="*/ 2319107 w 1816"/>
              <a:gd name="T51" fmla="*/ 1912028 h 1816"/>
              <a:gd name="T52" fmla="*/ 2429127 w 1816"/>
              <a:gd name="T53" fmla="*/ 1665782 h 1816"/>
              <a:gd name="T54" fmla="*/ 2475451 w 1816"/>
              <a:gd name="T55" fmla="*/ 1416639 h 1816"/>
              <a:gd name="T56" fmla="*/ 1262335 w 1816"/>
              <a:gd name="T57" fmla="*/ 2334992 h 1816"/>
              <a:gd name="T58" fmla="*/ 1056771 w 1816"/>
              <a:gd name="T59" fmla="*/ 2306022 h 1816"/>
              <a:gd name="T60" fmla="*/ 871475 w 1816"/>
              <a:gd name="T61" fmla="*/ 2236493 h 1816"/>
              <a:gd name="T62" fmla="*/ 700654 w 1816"/>
              <a:gd name="T63" fmla="*/ 2135098 h 1816"/>
              <a:gd name="T64" fmla="*/ 555891 w 1816"/>
              <a:gd name="T65" fmla="*/ 2001835 h 1816"/>
              <a:gd name="T66" fmla="*/ 440080 w 1816"/>
              <a:gd name="T67" fmla="*/ 1845397 h 1816"/>
              <a:gd name="T68" fmla="*/ 353222 w 1816"/>
              <a:gd name="T69" fmla="*/ 1665782 h 1816"/>
              <a:gd name="T70" fmla="*/ 304003 w 1816"/>
              <a:gd name="T71" fmla="*/ 1471682 h 1816"/>
              <a:gd name="T72" fmla="*/ 292422 w 1816"/>
              <a:gd name="T73" fmla="*/ 1263097 h 1816"/>
              <a:gd name="T74" fmla="*/ 324270 w 1816"/>
              <a:gd name="T75" fmla="*/ 1060306 h 1816"/>
              <a:gd name="T76" fmla="*/ 393756 w 1816"/>
              <a:gd name="T77" fmla="*/ 872001 h 1816"/>
              <a:gd name="T78" fmla="*/ 495090 w 1816"/>
              <a:gd name="T79" fmla="*/ 703974 h 1816"/>
              <a:gd name="T80" fmla="*/ 625377 w 1816"/>
              <a:gd name="T81" fmla="*/ 559123 h 1816"/>
              <a:gd name="T82" fmla="*/ 784617 w 1816"/>
              <a:gd name="T83" fmla="*/ 440346 h 1816"/>
              <a:gd name="T84" fmla="*/ 961228 w 1816"/>
              <a:gd name="T85" fmla="*/ 353435 h 1816"/>
              <a:gd name="T86" fmla="*/ 1158106 w 1816"/>
              <a:gd name="T87" fmla="*/ 304186 h 1816"/>
              <a:gd name="T88" fmla="*/ 1366565 w 1816"/>
              <a:gd name="T89" fmla="*/ 292598 h 1816"/>
              <a:gd name="T90" fmla="*/ 1569233 w 1816"/>
              <a:gd name="T91" fmla="*/ 324465 h 1816"/>
              <a:gd name="T92" fmla="*/ 1757425 w 1816"/>
              <a:gd name="T93" fmla="*/ 393994 h 1816"/>
              <a:gd name="T94" fmla="*/ 1925351 w 1816"/>
              <a:gd name="T95" fmla="*/ 495389 h 1816"/>
              <a:gd name="T96" fmla="*/ 2070114 w 1816"/>
              <a:gd name="T97" fmla="*/ 625755 h 1816"/>
              <a:gd name="T98" fmla="*/ 2188820 w 1816"/>
              <a:gd name="T99" fmla="*/ 785090 h 1816"/>
              <a:gd name="T100" fmla="*/ 2272782 w 1816"/>
              <a:gd name="T101" fmla="*/ 961808 h 1816"/>
              <a:gd name="T102" fmla="*/ 2324897 w 1816"/>
              <a:gd name="T103" fmla="*/ 1158805 h 1816"/>
              <a:gd name="T104" fmla="*/ 2333583 w 1816"/>
              <a:gd name="T105" fmla="*/ 1367390 h 1816"/>
              <a:gd name="T106" fmla="*/ 2304630 w 1816"/>
              <a:gd name="T107" fmla="*/ 1570181 h 1816"/>
              <a:gd name="T108" fmla="*/ 2235144 w 1816"/>
              <a:gd name="T109" fmla="*/ 1758486 h 1816"/>
              <a:gd name="T110" fmla="*/ 2133810 w 1816"/>
              <a:gd name="T111" fmla="*/ 1926513 h 1816"/>
              <a:gd name="T112" fmla="*/ 2000628 w 1816"/>
              <a:gd name="T113" fmla="*/ 2071364 h 1816"/>
              <a:gd name="T114" fmla="*/ 1844283 w 1816"/>
              <a:gd name="T115" fmla="*/ 2190141 h 1816"/>
              <a:gd name="T116" fmla="*/ 1664777 w 1816"/>
              <a:gd name="T117" fmla="*/ 2274155 h 1816"/>
              <a:gd name="T118" fmla="*/ 1467899 w 1816"/>
              <a:gd name="T119" fmla="*/ 2326301 h 181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816"/>
              <a:gd name="T181" fmla="*/ 0 h 1816"/>
              <a:gd name="T182" fmla="*/ 1816 w 1816"/>
              <a:gd name="T183" fmla="*/ 1816 h 181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816" h="1816">
                <a:moveTo>
                  <a:pt x="1816" y="978"/>
                </a:moveTo>
                <a:lnTo>
                  <a:pt x="1816" y="836"/>
                </a:lnTo>
                <a:lnTo>
                  <a:pt x="1710" y="836"/>
                </a:lnTo>
                <a:lnTo>
                  <a:pt x="1706" y="792"/>
                </a:lnTo>
                <a:lnTo>
                  <a:pt x="1698" y="750"/>
                </a:lnTo>
                <a:lnTo>
                  <a:pt x="1688" y="708"/>
                </a:lnTo>
                <a:lnTo>
                  <a:pt x="1678" y="666"/>
                </a:lnTo>
                <a:lnTo>
                  <a:pt x="1774" y="626"/>
                </a:lnTo>
                <a:lnTo>
                  <a:pt x="1718" y="494"/>
                </a:lnTo>
                <a:lnTo>
                  <a:pt x="1622" y="534"/>
                </a:lnTo>
                <a:lnTo>
                  <a:pt x="1602" y="496"/>
                </a:lnTo>
                <a:lnTo>
                  <a:pt x="1578" y="460"/>
                </a:lnTo>
                <a:lnTo>
                  <a:pt x="1552" y="424"/>
                </a:lnTo>
                <a:lnTo>
                  <a:pt x="1526" y="390"/>
                </a:lnTo>
                <a:lnTo>
                  <a:pt x="1600" y="316"/>
                </a:lnTo>
                <a:lnTo>
                  <a:pt x="1498" y="216"/>
                </a:lnTo>
                <a:lnTo>
                  <a:pt x="1426" y="290"/>
                </a:lnTo>
                <a:lnTo>
                  <a:pt x="1392" y="262"/>
                </a:lnTo>
                <a:lnTo>
                  <a:pt x="1356" y="236"/>
                </a:lnTo>
                <a:lnTo>
                  <a:pt x="1318" y="214"/>
                </a:lnTo>
                <a:lnTo>
                  <a:pt x="1280" y="192"/>
                </a:lnTo>
                <a:lnTo>
                  <a:pt x="1320" y="96"/>
                </a:lnTo>
                <a:lnTo>
                  <a:pt x="1188" y="42"/>
                </a:lnTo>
                <a:lnTo>
                  <a:pt x="1150" y="138"/>
                </a:lnTo>
                <a:lnTo>
                  <a:pt x="1108" y="126"/>
                </a:lnTo>
                <a:lnTo>
                  <a:pt x="1066" y="116"/>
                </a:lnTo>
                <a:lnTo>
                  <a:pt x="1022" y="110"/>
                </a:lnTo>
                <a:lnTo>
                  <a:pt x="978" y="104"/>
                </a:lnTo>
                <a:lnTo>
                  <a:pt x="978" y="0"/>
                </a:lnTo>
                <a:lnTo>
                  <a:pt x="836" y="0"/>
                </a:lnTo>
                <a:lnTo>
                  <a:pt x="836" y="104"/>
                </a:lnTo>
                <a:lnTo>
                  <a:pt x="792" y="110"/>
                </a:lnTo>
                <a:lnTo>
                  <a:pt x="750" y="116"/>
                </a:lnTo>
                <a:lnTo>
                  <a:pt x="706" y="126"/>
                </a:lnTo>
                <a:lnTo>
                  <a:pt x="666" y="138"/>
                </a:lnTo>
                <a:lnTo>
                  <a:pt x="626" y="42"/>
                </a:lnTo>
                <a:lnTo>
                  <a:pt x="494" y="96"/>
                </a:lnTo>
                <a:lnTo>
                  <a:pt x="534" y="192"/>
                </a:lnTo>
                <a:lnTo>
                  <a:pt x="496" y="214"/>
                </a:lnTo>
                <a:lnTo>
                  <a:pt x="460" y="236"/>
                </a:lnTo>
                <a:lnTo>
                  <a:pt x="424" y="262"/>
                </a:lnTo>
                <a:lnTo>
                  <a:pt x="390" y="290"/>
                </a:lnTo>
                <a:lnTo>
                  <a:pt x="316" y="216"/>
                </a:lnTo>
                <a:lnTo>
                  <a:pt x="216" y="316"/>
                </a:lnTo>
                <a:lnTo>
                  <a:pt x="288" y="390"/>
                </a:lnTo>
                <a:lnTo>
                  <a:pt x="262" y="424"/>
                </a:lnTo>
                <a:lnTo>
                  <a:pt x="236" y="460"/>
                </a:lnTo>
                <a:lnTo>
                  <a:pt x="214" y="496"/>
                </a:lnTo>
                <a:lnTo>
                  <a:pt x="192" y="534"/>
                </a:lnTo>
                <a:lnTo>
                  <a:pt x="96" y="494"/>
                </a:lnTo>
                <a:lnTo>
                  <a:pt x="42" y="626"/>
                </a:lnTo>
                <a:lnTo>
                  <a:pt x="138" y="666"/>
                </a:lnTo>
                <a:lnTo>
                  <a:pt x="126" y="708"/>
                </a:lnTo>
                <a:lnTo>
                  <a:pt x="116" y="750"/>
                </a:lnTo>
                <a:lnTo>
                  <a:pt x="108" y="792"/>
                </a:lnTo>
                <a:lnTo>
                  <a:pt x="104" y="836"/>
                </a:lnTo>
                <a:lnTo>
                  <a:pt x="0" y="836"/>
                </a:lnTo>
                <a:lnTo>
                  <a:pt x="0" y="978"/>
                </a:lnTo>
                <a:lnTo>
                  <a:pt x="104" y="978"/>
                </a:lnTo>
                <a:lnTo>
                  <a:pt x="108" y="1022"/>
                </a:lnTo>
                <a:lnTo>
                  <a:pt x="116" y="1066"/>
                </a:lnTo>
                <a:lnTo>
                  <a:pt x="126" y="1108"/>
                </a:lnTo>
                <a:lnTo>
                  <a:pt x="138" y="1150"/>
                </a:lnTo>
                <a:lnTo>
                  <a:pt x="42" y="1190"/>
                </a:lnTo>
                <a:lnTo>
                  <a:pt x="96" y="1320"/>
                </a:lnTo>
                <a:lnTo>
                  <a:pt x="192" y="1280"/>
                </a:lnTo>
                <a:lnTo>
                  <a:pt x="214" y="1320"/>
                </a:lnTo>
                <a:lnTo>
                  <a:pt x="236" y="1356"/>
                </a:lnTo>
                <a:lnTo>
                  <a:pt x="262" y="1392"/>
                </a:lnTo>
                <a:lnTo>
                  <a:pt x="288" y="1426"/>
                </a:lnTo>
                <a:lnTo>
                  <a:pt x="216" y="1500"/>
                </a:lnTo>
                <a:lnTo>
                  <a:pt x="316" y="1600"/>
                </a:lnTo>
                <a:lnTo>
                  <a:pt x="390" y="1526"/>
                </a:lnTo>
                <a:lnTo>
                  <a:pt x="424" y="1554"/>
                </a:lnTo>
                <a:lnTo>
                  <a:pt x="460" y="1578"/>
                </a:lnTo>
                <a:lnTo>
                  <a:pt x="496" y="1602"/>
                </a:lnTo>
                <a:lnTo>
                  <a:pt x="534" y="1622"/>
                </a:lnTo>
                <a:lnTo>
                  <a:pt x="494" y="1718"/>
                </a:lnTo>
                <a:lnTo>
                  <a:pt x="626" y="1774"/>
                </a:lnTo>
                <a:lnTo>
                  <a:pt x="666" y="1678"/>
                </a:lnTo>
                <a:lnTo>
                  <a:pt x="706" y="1690"/>
                </a:lnTo>
                <a:lnTo>
                  <a:pt x="750" y="1698"/>
                </a:lnTo>
                <a:lnTo>
                  <a:pt x="792" y="1706"/>
                </a:lnTo>
                <a:lnTo>
                  <a:pt x="836" y="1712"/>
                </a:lnTo>
                <a:lnTo>
                  <a:pt x="836" y="1816"/>
                </a:lnTo>
                <a:lnTo>
                  <a:pt x="978" y="1816"/>
                </a:lnTo>
                <a:lnTo>
                  <a:pt x="978" y="1712"/>
                </a:lnTo>
                <a:lnTo>
                  <a:pt x="1022" y="1706"/>
                </a:lnTo>
                <a:lnTo>
                  <a:pt x="1066" y="1698"/>
                </a:lnTo>
                <a:lnTo>
                  <a:pt x="1108" y="1690"/>
                </a:lnTo>
                <a:lnTo>
                  <a:pt x="1150" y="1678"/>
                </a:lnTo>
                <a:lnTo>
                  <a:pt x="1188" y="1774"/>
                </a:lnTo>
                <a:lnTo>
                  <a:pt x="1320" y="1718"/>
                </a:lnTo>
                <a:lnTo>
                  <a:pt x="1280" y="1622"/>
                </a:lnTo>
                <a:lnTo>
                  <a:pt x="1318" y="1602"/>
                </a:lnTo>
                <a:lnTo>
                  <a:pt x="1356" y="1578"/>
                </a:lnTo>
                <a:lnTo>
                  <a:pt x="1392" y="1554"/>
                </a:lnTo>
                <a:lnTo>
                  <a:pt x="1426" y="1526"/>
                </a:lnTo>
                <a:lnTo>
                  <a:pt x="1498" y="1600"/>
                </a:lnTo>
                <a:lnTo>
                  <a:pt x="1600" y="1500"/>
                </a:lnTo>
                <a:lnTo>
                  <a:pt x="1526" y="1426"/>
                </a:lnTo>
                <a:lnTo>
                  <a:pt x="1552" y="1392"/>
                </a:lnTo>
                <a:lnTo>
                  <a:pt x="1578" y="1356"/>
                </a:lnTo>
                <a:lnTo>
                  <a:pt x="1602" y="1320"/>
                </a:lnTo>
                <a:lnTo>
                  <a:pt x="1622" y="1280"/>
                </a:lnTo>
                <a:lnTo>
                  <a:pt x="1718" y="1320"/>
                </a:lnTo>
                <a:lnTo>
                  <a:pt x="1774" y="1190"/>
                </a:lnTo>
                <a:lnTo>
                  <a:pt x="1678" y="1150"/>
                </a:lnTo>
                <a:lnTo>
                  <a:pt x="1688" y="1108"/>
                </a:lnTo>
                <a:lnTo>
                  <a:pt x="1698" y="1066"/>
                </a:lnTo>
                <a:lnTo>
                  <a:pt x="1706" y="1022"/>
                </a:lnTo>
                <a:lnTo>
                  <a:pt x="1710" y="978"/>
                </a:lnTo>
                <a:lnTo>
                  <a:pt x="1816" y="978"/>
                </a:lnTo>
                <a:close/>
                <a:moveTo>
                  <a:pt x="908" y="1614"/>
                </a:moveTo>
                <a:lnTo>
                  <a:pt x="908" y="1614"/>
                </a:lnTo>
                <a:lnTo>
                  <a:pt x="872" y="1612"/>
                </a:lnTo>
                <a:lnTo>
                  <a:pt x="836" y="1610"/>
                </a:lnTo>
                <a:lnTo>
                  <a:pt x="800" y="1606"/>
                </a:lnTo>
                <a:lnTo>
                  <a:pt x="766" y="1600"/>
                </a:lnTo>
                <a:lnTo>
                  <a:pt x="730" y="1592"/>
                </a:lnTo>
                <a:lnTo>
                  <a:pt x="698" y="1582"/>
                </a:lnTo>
                <a:lnTo>
                  <a:pt x="664" y="1570"/>
                </a:lnTo>
                <a:lnTo>
                  <a:pt x="632" y="1558"/>
                </a:lnTo>
                <a:lnTo>
                  <a:pt x="602" y="1544"/>
                </a:lnTo>
                <a:lnTo>
                  <a:pt x="570" y="1528"/>
                </a:lnTo>
                <a:lnTo>
                  <a:pt x="542" y="1512"/>
                </a:lnTo>
                <a:lnTo>
                  <a:pt x="512" y="1492"/>
                </a:lnTo>
                <a:lnTo>
                  <a:pt x="484" y="1474"/>
                </a:lnTo>
                <a:lnTo>
                  <a:pt x="458" y="1452"/>
                </a:lnTo>
                <a:lnTo>
                  <a:pt x="432" y="1430"/>
                </a:lnTo>
                <a:lnTo>
                  <a:pt x="408" y="1406"/>
                </a:lnTo>
                <a:lnTo>
                  <a:pt x="384" y="1382"/>
                </a:lnTo>
                <a:lnTo>
                  <a:pt x="362" y="1356"/>
                </a:lnTo>
                <a:lnTo>
                  <a:pt x="342" y="1330"/>
                </a:lnTo>
                <a:lnTo>
                  <a:pt x="322" y="1302"/>
                </a:lnTo>
                <a:lnTo>
                  <a:pt x="304" y="1274"/>
                </a:lnTo>
                <a:lnTo>
                  <a:pt x="286" y="1244"/>
                </a:lnTo>
                <a:lnTo>
                  <a:pt x="272" y="1214"/>
                </a:lnTo>
                <a:lnTo>
                  <a:pt x="256" y="1182"/>
                </a:lnTo>
                <a:lnTo>
                  <a:pt x="244" y="1150"/>
                </a:lnTo>
                <a:lnTo>
                  <a:pt x="234" y="1118"/>
                </a:lnTo>
                <a:lnTo>
                  <a:pt x="224" y="1084"/>
                </a:lnTo>
                <a:lnTo>
                  <a:pt x="216" y="1050"/>
                </a:lnTo>
                <a:lnTo>
                  <a:pt x="210" y="1016"/>
                </a:lnTo>
                <a:lnTo>
                  <a:pt x="206" y="980"/>
                </a:lnTo>
                <a:lnTo>
                  <a:pt x="202" y="944"/>
                </a:lnTo>
                <a:lnTo>
                  <a:pt x="202" y="908"/>
                </a:lnTo>
                <a:lnTo>
                  <a:pt x="202" y="872"/>
                </a:lnTo>
                <a:lnTo>
                  <a:pt x="206" y="836"/>
                </a:lnTo>
                <a:lnTo>
                  <a:pt x="210" y="800"/>
                </a:lnTo>
                <a:lnTo>
                  <a:pt x="216" y="766"/>
                </a:lnTo>
                <a:lnTo>
                  <a:pt x="224" y="732"/>
                </a:lnTo>
                <a:lnTo>
                  <a:pt x="234" y="698"/>
                </a:lnTo>
                <a:lnTo>
                  <a:pt x="244" y="664"/>
                </a:lnTo>
                <a:lnTo>
                  <a:pt x="256" y="632"/>
                </a:lnTo>
                <a:lnTo>
                  <a:pt x="272" y="602"/>
                </a:lnTo>
                <a:lnTo>
                  <a:pt x="286" y="572"/>
                </a:lnTo>
                <a:lnTo>
                  <a:pt x="304" y="542"/>
                </a:lnTo>
                <a:lnTo>
                  <a:pt x="322" y="512"/>
                </a:lnTo>
                <a:lnTo>
                  <a:pt x="342" y="486"/>
                </a:lnTo>
                <a:lnTo>
                  <a:pt x="362" y="458"/>
                </a:lnTo>
                <a:lnTo>
                  <a:pt x="384" y="432"/>
                </a:lnTo>
                <a:lnTo>
                  <a:pt x="408" y="408"/>
                </a:lnTo>
                <a:lnTo>
                  <a:pt x="432" y="386"/>
                </a:lnTo>
                <a:lnTo>
                  <a:pt x="458" y="362"/>
                </a:lnTo>
                <a:lnTo>
                  <a:pt x="484" y="342"/>
                </a:lnTo>
                <a:lnTo>
                  <a:pt x="512" y="322"/>
                </a:lnTo>
                <a:lnTo>
                  <a:pt x="542" y="304"/>
                </a:lnTo>
                <a:lnTo>
                  <a:pt x="570" y="286"/>
                </a:lnTo>
                <a:lnTo>
                  <a:pt x="602" y="272"/>
                </a:lnTo>
                <a:lnTo>
                  <a:pt x="632" y="258"/>
                </a:lnTo>
                <a:lnTo>
                  <a:pt x="664" y="244"/>
                </a:lnTo>
                <a:lnTo>
                  <a:pt x="698" y="234"/>
                </a:lnTo>
                <a:lnTo>
                  <a:pt x="730" y="224"/>
                </a:lnTo>
                <a:lnTo>
                  <a:pt x="766" y="216"/>
                </a:lnTo>
                <a:lnTo>
                  <a:pt x="800" y="210"/>
                </a:lnTo>
                <a:lnTo>
                  <a:pt x="836" y="206"/>
                </a:lnTo>
                <a:lnTo>
                  <a:pt x="872" y="202"/>
                </a:lnTo>
                <a:lnTo>
                  <a:pt x="908" y="202"/>
                </a:lnTo>
                <a:lnTo>
                  <a:pt x="944" y="202"/>
                </a:lnTo>
                <a:lnTo>
                  <a:pt x="980" y="206"/>
                </a:lnTo>
                <a:lnTo>
                  <a:pt x="1014" y="210"/>
                </a:lnTo>
                <a:lnTo>
                  <a:pt x="1050" y="216"/>
                </a:lnTo>
                <a:lnTo>
                  <a:pt x="1084" y="224"/>
                </a:lnTo>
                <a:lnTo>
                  <a:pt x="1118" y="234"/>
                </a:lnTo>
                <a:lnTo>
                  <a:pt x="1150" y="244"/>
                </a:lnTo>
                <a:lnTo>
                  <a:pt x="1182" y="258"/>
                </a:lnTo>
                <a:lnTo>
                  <a:pt x="1214" y="272"/>
                </a:lnTo>
                <a:lnTo>
                  <a:pt x="1244" y="286"/>
                </a:lnTo>
                <a:lnTo>
                  <a:pt x="1274" y="304"/>
                </a:lnTo>
                <a:lnTo>
                  <a:pt x="1302" y="322"/>
                </a:lnTo>
                <a:lnTo>
                  <a:pt x="1330" y="342"/>
                </a:lnTo>
                <a:lnTo>
                  <a:pt x="1356" y="362"/>
                </a:lnTo>
                <a:lnTo>
                  <a:pt x="1382" y="386"/>
                </a:lnTo>
                <a:lnTo>
                  <a:pt x="1406" y="408"/>
                </a:lnTo>
                <a:lnTo>
                  <a:pt x="1430" y="432"/>
                </a:lnTo>
                <a:lnTo>
                  <a:pt x="1452" y="458"/>
                </a:lnTo>
                <a:lnTo>
                  <a:pt x="1474" y="486"/>
                </a:lnTo>
                <a:lnTo>
                  <a:pt x="1492" y="512"/>
                </a:lnTo>
                <a:lnTo>
                  <a:pt x="1512" y="542"/>
                </a:lnTo>
                <a:lnTo>
                  <a:pt x="1528" y="572"/>
                </a:lnTo>
                <a:lnTo>
                  <a:pt x="1544" y="602"/>
                </a:lnTo>
                <a:lnTo>
                  <a:pt x="1558" y="632"/>
                </a:lnTo>
                <a:lnTo>
                  <a:pt x="1570" y="664"/>
                </a:lnTo>
                <a:lnTo>
                  <a:pt x="1582" y="698"/>
                </a:lnTo>
                <a:lnTo>
                  <a:pt x="1592" y="732"/>
                </a:lnTo>
                <a:lnTo>
                  <a:pt x="1598" y="766"/>
                </a:lnTo>
                <a:lnTo>
                  <a:pt x="1606" y="800"/>
                </a:lnTo>
                <a:lnTo>
                  <a:pt x="1610" y="836"/>
                </a:lnTo>
                <a:lnTo>
                  <a:pt x="1612" y="872"/>
                </a:lnTo>
                <a:lnTo>
                  <a:pt x="1614" y="908"/>
                </a:lnTo>
                <a:lnTo>
                  <a:pt x="1612" y="944"/>
                </a:lnTo>
                <a:lnTo>
                  <a:pt x="1610" y="980"/>
                </a:lnTo>
                <a:lnTo>
                  <a:pt x="1606" y="1016"/>
                </a:lnTo>
                <a:lnTo>
                  <a:pt x="1598" y="1050"/>
                </a:lnTo>
                <a:lnTo>
                  <a:pt x="1592" y="1084"/>
                </a:lnTo>
                <a:lnTo>
                  <a:pt x="1582" y="1118"/>
                </a:lnTo>
                <a:lnTo>
                  <a:pt x="1570" y="1150"/>
                </a:lnTo>
                <a:lnTo>
                  <a:pt x="1558" y="1182"/>
                </a:lnTo>
                <a:lnTo>
                  <a:pt x="1544" y="1214"/>
                </a:lnTo>
                <a:lnTo>
                  <a:pt x="1528" y="1244"/>
                </a:lnTo>
                <a:lnTo>
                  <a:pt x="1512" y="1274"/>
                </a:lnTo>
                <a:lnTo>
                  <a:pt x="1492" y="1302"/>
                </a:lnTo>
                <a:lnTo>
                  <a:pt x="1474" y="1330"/>
                </a:lnTo>
                <a:lnTo>
                  <a:pt x="1452" y="1356"/>
                </a:lnTo>
                <a:lnTo>
                  <a:pt x="1430" y="1382"/>
                </a:lnTo>
                <a:lnTo>
                  <a:pt x="1406" y="1406"/>
                </a:lnTo>
                <a:lnTo>
                  <a:pt x="1382" y="1430"/>
                </a:lnTo>
                <a:lnTo>
                  <a:pt x="1356" y="1452"/>
                </a:lnTo>
                <a:lnTo>
                  <a:pt x="1330" y="1474"/>
                </a:lnTo>
                <a:lnTo>
                  <a:pt x="1302" y="1492"/>
                </a:lnTo>
                <a:lnTo>
                  <a:pt x="1274" y="1512"/>
                </a:lnTo>
                <a:lnTo>
                  <a:pt x="1244" y="1528"/>
                </a:lnTo>
                <a:lnTo>
                  <a:pt x="1214" y="1544"/>
                </a:lnTo>
                <a:lnTo>
                  <a:pt x="1182" y="1558"/>
                </a:lnTo>
                <a:lnTo>
                  <a:pt x="1150" y="1570"/>
                </a:lnTo>
                <a:lnTo>
                  <a:pt x="1118" y="1582"/>
                </a:lnTo>
                <a:lnTo>
                  <a:pt x="1084" y="1592"/>
                </a:lnTo>
                <a:lnTo>
                  <a:pt x="1050" y="1600"/>
                </a:lnTo>
                <a:lnTo>
                  <a:pt x="1014" y="1606"/>
                </a:lnTo>
                <a:lnTo>
                  <a:pt x="980" y="1610"/>
                </a:lnTo>
                <a:lnTo>
                  <a:pt x="944" y="1612"/>
                </a:lnTo>
                <a:lnTo>
                  <a:pt x="908" y="1614"/>
                </a:lnTo>
                <a:close/>
              </a:path>
            </a:pathLst>
          </a:custGeom>
          <a:solidFill>
            <a:srgbClr val="506EAB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" name="Freeform 7"/>
          <p:cNvSpPr>
            <a:spLocks noEditPoints="1"/>
          </p:cNvSpPr>
          <p:nvPr/>
        </p:nvSpPr>
        <p:spPr bwMode="auto">
          <a:xfrm rot="21358772">
            <a:off x="4977787" y="2371642"/>
            <a:ext cx="2141608" cy="2141608"/>
          </a:xfrm>
          <a:custGeom>
            <a:avLst/>
            <a:gdLst>
              <a:gd name="T0" fmla="*/ 3285144 w 2622"/>
              <a:gd name="T1" fmla="*/ 1506563 h 2622"/>
              <a:gd name="T2" fmla="*/ 3217140 w 2622"/>
              <a:gd name="T3" fmla="*/ 1216236 h 2622"/>
              <a:gd name="T4" fmla="*/ 3245911 w 2622"/>
              <a:gd name="T5" fmla="*/ 938986 h 2622"/>
              <a:gd name="T6" fmla="*/ 2934659 w 2622"/>
              <a:gd name="T7" fmla="*/ 706201 h 2622"/>
              <a:gd name="T8" fmla="*/ 2722799 w 2622"/>
              <a:gd name="T9" fmla="*/ 494341 h 2622"/>
              <a:gd name="T10" fmla="*/ 2492629 w 2622"/>
              <a:gd name="T11" fmla="*/ 183089 h 2622"/>
              <a:gd name="T12" fmla="*/ 2215380 w 2622"/>
              <a:gd name="T13" fmla="*/ 211860 h 2622"/>
              <a:gd name="T14" fmla="*/ 1922437 w 2622"/>
              <a:gd name="T15" fmla="*/ 146471 h 2622"/>
              <a:gd name="T16" fmla="*/ 1621648 w 2622"/>
              <a:gd name="T17" fmla="*/ 136009 h 2622"/>
              <a:gd name="T18" fmla="*/ 1362707 w 2622"/>
              <a:gd name="T19" fmla="*/ 34002 h 2622"/>
              <a:gd name="T20" fmla="*/ 1056686 w 2622"/>
              <a:gd name="T21" fmla="*/ 274634 h 2622"/>
              <a:gd name="T22" fmla="*/ 797746 w 2622"/>
              <a:gd name="T23" fmla="*/ 426336 h 2622"/>
              <a:gd name="T24" fmla="*/ 436799 w 2622"/>
              <a:gd name="T25" fmla="*/ 567577 h 2622"/>
              <a:gd name="T26" fmla="*/ 394950 w 2622"/>
              <a:gd name="T27" fmla="*/ 844826 h 2622"/>
              <a:gd name="T28" fmla="*/ 253709 w 2622"/>
              <a:gd name="T29" fmla="*/ 1108998 h 2622"/>
              <a:gd name="T30" fmla="*/ 164780 w 2622"/>
              <a:gd name="T31" fmla="*/ 1396709 h 2622"/>
              <a:gd name="T32" fmla="*/ 0 w 2622"/>
              <a:gd name="T33" fmla="*/ 1621648 h 2622"/>
              <a:gd name="T34" fmla="*/ 154318 w 2622"/>
              <a:gd name="T35" fmla="*/ 1977364 h 2622"/>
              <a:gd name="T36" fmla="*/ 232785 w 2622"/>
              <a:gd name="T37" fmla="*/ 2267691 h 2622"/>
              <a:gd name="T38" fmla="*/ 277249 w 2622"/>
              <a:gd name="T39" fmla="*/ 2652178 h 2622"/>
              <a:gd name="T40" fmla="*/ 533574 w 2622"/>
              <a:gd name="T41" fmla="*/ 2767263 h 2622"/>
              <a:gd name="T42" fmla="*/ 753281 w 2622"/>
              <a:gd name="T43" fmla="*/ 2971277 h 2622"/>
              <a:gd name="T44" fmla="*/ 1006991 w 2622"/>
              <a:gd name="T45" fmla="*/ 3130826 h 2622"/>
              <a:gd name="T46" fmla="*/ 1182233 w 2622"/>
              <a:gd name="T47" fmla="*/ 3347918 h 2622"/>
              <a:gd name="T48" fmla="*/ 1564105 w 2622"/>
              <a:gd name="T49" fmla="*/ 3290375 h 2622"/>
              <a:gd name="T50" fmla="*/ 1864895 w 2622"/>
              <a:gd name="T51" fmla="*/ 3290375 h 2622"/>
              <a:gd name="T52" fmla="*/ 2249382 w 2622"/>
              <a:gd name="T53" fmla="*/ 3347918 h 2622"/>
              <a:gd name="T54" fmla="*/ 2424625 w 2622"/>
              <a:gd name="T55" fmla="*/ 3130826 h 2622"/>
              <a:gd name="T56" fmla="*/ 2678334 w 2622"/>
              <a:gd name="T57" fmla="*/ 2971277 h 2622"/>
              <a:gd name="T58" fmla="*/ 2898041 w 2622"/>
              <a:gd name="T59" fmla="*/ 2767263 h 2622"/>
              <a:gd name="T60" fmla="*/ 3154366 w 2622"/>
              <a:gd name="T61" fmla="*/ 2652178 h 2622"/>
              <a:gd name="T62" fmla="*/ 3198831 w 2622"/>
              <a:gd name="T63" fmla="*/ 2267691 h 2622"/>
              <a:gd name="T64" fmla="*/ 3277297 w 2622"/>
              <a:gd name="T65" fmla="*/ 1977364 h 2622"/>
              <a:gd name="T66" fmla="*/ 1715808 w 2622"/>
              <a:gd name="T67" fmla="*/ 3164828 h 2622"/>
              <a:gd name="T68" fmla="*/ 1422865 w 2622"/>
              <a:gd name="T69" fmla="*/ 3136057 h 2622"/>
              <a:gd name="T70" fmla="*/ 1085458 w 2622"/>
              <a:gd name="T71" fmla="*/ 3023588 h 2622"/>
              <a:gd name="T72" fmla="*/ 792515 w 2622"/>
              <a:gd name="T73" fmla="*/ 2835268 h 2622"/>
              <a:gd name="T74" fmla="*/ 551883 w 2622"/>
              <a:gd name="T75" fmla="*/ 2584174 h 2622"/>
              <a:gd name="T76" fmla="*/ 379256 w 2622"/>
              <a:gd name="T77" fmla="*/ 2280769 h 2622"/>
              <a:gd name="T78" fmla="*/ 282481 w 2622"/>
              <a:gd name="T79" fmla="*/ 1935515 h 2622"/>
              <a:gd name="T80" fmla="*/ 272018 w 2622"/>
              <a:gd name="T81" fmla="*/ 1566721 h 2622"/>
              <a:gd name="T82" fmla="*/ 353101 w 2622"/>
              <a:gd name="T83" fmla="*/ 1216236 h 2622"/>
              <a:gd name="T84" fmla="*/ 512650 w 2622"/>
              <a:gd name="T85" fmla="*/ 904984 h 2622"/>
              <a:gd name="T86" fmla="*/ 740204 w 2622"/>
              <a:gd name="T87" fmla="*/ 640812 h 2622"/>
              <a:gd name="T88" fmla="*/ 1022684 w 2622"/>
              <a:gd name="T89" fmla="*/ 439414 h 2622"/>
              <a:gd name="T90" fmla="*/ 1352245 w 2622"/>
              <a:gd name="T91" fmla="*/ 308636 h 2622"/>
              <a:gd name="T92" fmla="*/ 1715808 w 2622"/>
              <a:gd name="T93" fmla="*/ 264172 h 2622"/>
              <a:gd name="T94" fmla="*/ 2076755 w 2622"/>
              <a:gd name="T95" fmla="*/ 308636 h 2622"/>
              <a:gd name="T96" fmla="*/ 2406316 w 2622"/>
              <a:gd name="T97" fmla="*/ 439414 h 2622"/>
              <a:gd name="T98" fmla="*/ 2691412 w 2622"/>
              <a:gd name="T99" fmla="*/ 640812 h 2622"/>
              <a:gd name="T100" fmla="*/ 2918966 w 2622"/>
              <a:gd name="T101" fmla="*/ 904984 h 2622"/>
              <a:gd name="T102" fmla="*/ 3078515 w 2622"/>
              <a:gd name="T103" fmla="*/ 1216236 h 2622"/>
              <a:gd name="T104" fmla="*/ 3159597 w 2622"/>
              <a:gd name="T105" fmla="*/ 1566721 h 2622"/>
              <a:gd name="T106" fmla="*/ 3149135 w 2622"/>
              <a:gd name="T107" fmla="*/ 1935515 h 2622"/>
              <a:gd name="T108" fmla="*/ 3052359 w 2622"/>
              <a:gd name="T109" fmla="*/ 2280769 h 2622"/>
              <a:gd name="T110" fmla="*/ 2877117 w 2622"/>
              <a:gd name="T111" fmla="*/ 2584174 h 2622"/>
              <a:gd name="T112" fmla="*/ 2639101 w 2622"/>
              <a:gd name="T113" fmla="*/ 2835268 h 2622"/>
              <a:gd name="T114" fmla="*/ 2343542 w 2622"/>
              <a:gd name="T115" fmla="*/ 3023588 h 2622"/>
              <a:gd name="T116" fmla="*/ 2008751 w 2622"/>
              <a:gd name="T117" fmla="*/ 3136057 h 262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2622"/>
              <a:gd name="T178" fmla="*/ 0 h 2622"/>
              <a:gd name="T179" fmla="*/ 2622 w 2622"/>
              <a:gd name="T180" fmla="*/ 2622 h 2622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2622" h="2622">
                <a:moveTo>
                  <a:pt x="2622" y="1382"/>
                </a:moveTo>
                <a:lnTo>
                  <a:pt x="2622" y="1240"/>
                </a:lnTo>
                <a:lnTo>
                  <a:pt x="2520" y="1240"/>
                </a:lnTo>
                <a:lnTo>
                  <a:pt x="2516" y="1196"/>
                </a:lnTo>
                <a:lnTo>
                  <a:pt x="2512" y="1152"/>
                </a:lnTo>
                <a:lnTo>
                  <a:pt x="2506" y="1110"/>
                </a:lnTo>
                <a:lnTo>
                  <a:pt x="2498" y="1068"/>
                </a:lnTo>
                <a:lnTo>
                  <a:pt x="2596" y="1040"/>
                </a:lnTo>
                <a:lnTo>
                  <a:pt x="2560" y="904"/>
                </a:lnTo>
                <a:lnTo>
                  <a:pt x="2460" y="930"/>
                </a:lnTo>
                <a:lnTo>
                  <a:pt x="2446" y="888"/>
                </a:lnTo>
                <a:lnTo>
                  <a:pt x="2430" y="848"/>
                </a:lnTo>
                <a:lnTo>
                  <a:pt x="2412" y="808"/>
                </a:lnTo>
                <a:lnTo>
                  <a:pt x="2394" y="768"/>
                </a:lnTo>
                <a:lnTo>
                  <a:pt x="2482" y="718"/>
                </a:lnTo>
                <a:lnTo>
                  <a:pt x="2412" y="594"/>
                </a:lnTo>
                <a:lnTo>
                  <a:pt x="2322" y="646"/>
                </a:lnTo>
                <a:lnTo>
                  <a:pt x="2298" y="610"/>
                </a:lnTo>
                <a:lnTo>
                  <a:pt x="2272" y="574"/>
                </a:lnTo>
                <a:lnTo>
                  <a:pt x="2244" y="540"/>
                </a:lnTo>
                <a:lnTo>
                  <a:pt x="2216" y="508"/>
                </a:lnTo>
                <a:lnTo>
                  <a:pt x="2290" y="434"/>
                </a:lnTo>
                <a:lnTo>
                  <a:pt x="2188" y="334"/>
                </a:lnTo>
                <a:lnTo>
                  <a:pt x="2116" y="406"/>
                </a:lnTo>
                <a:lnTo>
                  <a:pt x="2082" y="378"/>
                </a:lnTo>
                <a:lnTo>
                  <a:pt x="2048" y="352"/>
                </a:lnTo>
                <a:lnTo>
                  <a:pt x="2014" y="326"/>
                </a:lnTo>
                <a:lnTo>
                  <a:pt x="1978" y="300"/>
                </a:lnTo>
                <a:lnTo>
                  <a:pt x="2028" y="212"/>
                </a:lnTo>
                <a:lnTo>
                  <a:pt x="1906" y="140"/>
                </a:lnTo>
                <a:lnTo>
                  <a:pt x="1854" y="230"/>
                </a:lnTo>
                <a:lnTo>
                  <a:pt x="1816" y="210"/>
                </a:lnTo>
                <a:lnTo>
                  <a:pt x="1776" y="194"/>
                </a:lnTo>
                <a:lnTo>
                  <a:pt x="1734" y="178"/>
                </a:lnTo>
                <a:lnTo>
                  <a:pt x="1694" y="162"/>
                </a:lnTo>
                <a:lnTo>
                  <a:pt x="1720" y="64"/>
                </a:lnTo>
                <a:lnTo>
                  <a:pt x="1582" y="26"/>
                </a:lnTo>
                <a:lnTo>
                  <a:pt x="1556" y="126"/>
                </a:lnTo>
                <a:lnTo>
                  <a:pt x="1514" y="118"/>
                </a:lnTo>
                <a:lnTo>
                  <a:pt x="1470" y="112"/>
                </a:lnTo>
                <a:lnTo>
                  <a:pt x="1426" y="106"/>
                </a:lnTo>
                <a:lnTo>
                  <a:pt x="1382" y="104"/>
                </a:lnTo>
                <a:lnTo>
                  <a:pt x="1382" y="0"/>
                </a:lnTo>
                <a:lnTo>
                  <a:pt x="1240" y="0"/>
                </a:lnTo>
                <a:lnTo>
                  <a:pt x="1240" y="104"/>
                </a:lnTo>
                <a:lnTo>
                  <a:pt x="1196" y="106"/>
                </a:lnTo>
                <a:lnTo>
                  <a:pt x="1154" y="112"/>
                </a:lnTo>
                <a:lnTo>
                  <a:pt x="1110" y="118"/>
                </a:lnTo>
                <a:lnTo>
                  <a:pt x="1068" y="126"/>
                </a:lnTo>
                <a:lnTo>
                  <a:pt x="1042" y="26"/>
                </a:lnTo>
                <a:lnTo>
                  <a:pt x="904" y="64"/>
                </a:lnTo>
                <a:lnTo>
                  <a:pt x="930" y="162"/>
                </a:lnTo>
                <a:lnTo>
                  <a:pt x="890" y="178"/>
                </a:lnTo>
                <a:lnTo>
                  <a:pt x="848" y="194"/>
                </a:lnTo>
                <a:lnTo>
                  <a:pt x="808" y="210"/>
                </a:lnTo>
                <a:lnTo>
                  <a:pt x="770" y="230"/>
                </a:lnTo>
                <a:lnTo>
                  <a:pt x="718" y="140"/>
                </a:lnTo>
                <a:lnTo>
                  <a:pt x="594" y="212"/>
                </a:lnTo>
                <a:lnTo>
                  <a:pt x="646" y="300"/>
                </a:lnTo>
                <a:lnTo>
                  <a:pt x="610" y="326"/>
                </a:lnTo>
                <a:lnTo>
                  <a:pt x="576" y="352"/>
                </a:lnTo>
                <a:lnTo>
                  <a:pt x="542" y="378"/>
                </a:lnTo>
                <a:lnTo>
                  <a:pt x="508" y="406"/>
                </a:lnTo>
                <a:lnTo>
                  <a:pt x="436" y="334"/>
                </a:lnTo>
                <a:lnTo>
                  <a:pt x="334" y="434"/>
                </a:lnTo>
                <a:lnTo>
                  <a:pt x="408" y="508"/>
                </a:lnTo>
                <a:lnTo>
                  <a:pt x="378" y="540"/>
                </a:lnTo>
                <a:lnTo>
                  <a:pt x="352" y="574"/>
                </a:lnTo>
                <a:lnTo>
                  <a:pt x="326" y="610"/>
                </a:lnTo>
                <a:lnTo>
                  <a:pt x="302" y="646"/>
                </a:lnTo>
                <a:lnTo>
                  <a:pt x="212" y="594"/>
                </a:lnTo>
                <a:lnTo>
                  <a:pt x="140" y="718"/>
                </a:lnTo>
                <a:lnTo>
                  <a:pt x="230" y="768"/>
                </a:lnTo>
                <a:lnTo>
                  <a:pt x="212" y="808"/>
                </a:lnTo>
                <a:lnTo>
                  <a:pt x="194" y="848"/>
                </a:lnTo>
                <a:lnTo>
                  <a:pt x="178" y="888"/>
                </a:lnTo>
                <a:lnTo>
                  <a:pt x="164" y="930"/>
                </a:lnTo>
                <a:lnTo>
                  <a:pt x="64" y="904"/>
                </a:lnTo>
                <a:lnTo>
                  <a:pt x="26" y="1040"/>
                </a:lnTo>
                <a:lnTo>
                  <a:pt x="126" y="1068"/>
                </a:lnTo>
                <a:lnTo>
                  <a:pt x="118" y="1110"/>
                </a:lnTo>
                <a:lnTo>
                  <a:pt x="112" y="1152"/>
                </a:lnTo>
                <a:lnTo>
                  <a:pt x="108" y="1196"/>
                </a:lnTo>
                <a:lnTo>
                  <a:pt x="104" y="1240"/>
                </a:lnTo>
                <a:lnTo>
                  <a:pt x="0" y="1240"/>
                </a:lnTo>
                <a:lnTo>
                  <a:pt x="0" y="1382"/>
                </a:lnTo>
                <a:lnTo>
                  <a:pt x="104" y="1382"/>
                </a:lnTo>
                <a:lnTo>
                  <a:pt x="108" y="1426"/>
                </a:lnTo>
                <a:lnTo>
                  <a:pt x="112" y="1470"/>
                </a:lnTo>
                <a:lnTo>
                  <a:pt x="118" y="1512"/>
                </a:lnTo>
                <a:lnTo>
                  <a:pt x="126" y="1556"/>
                </a:lnTo>
                <a:lnTo>
                  <a:pt x="26" y="1582"/>
                </a:lnTo>
                <a:lnTo>
                  <a:pt x="64" y="1720"/>
                </a:lnTo>
                <a:lnTo>
                  <a:pt x="164" y="1692"/>
                </a:lnTo>
                <a:lnTo>
                  <a:pt x="178" y="1734"/>
                </a:lnTo>
                <a:lnTo>
                  <a:pt x="194" y="1774"/>
                </a:lnTo>
                <a:lnTo>
                  <a:pt x="212" y="1814"/>
                </a:lnTo>
                <a:lnTo>
                  <a:pt x="230" y="1854"/>
                </a:lnTo>
                <a:lnTo>
                  <a:pt x="140" y="1906"/>
                </a:lnTo>
                <a:lnTo>
                  <a:pt x="212" y="2028"/>
                </a:lnTo>
                <a:lnTo>
                  <a:pt x="302" y="1978"/>
                </a:lnTo>
                <a:lnTo>
                  <a:pt x="326" y="2014"/>
                </a:lnTo>
                <a:lnTo>
                  <a:pt x="352" y="2048"/>
                </a:lnTo>
                <a:lnTo>
                  <a:pt x="378" y="2082"/>
                </a:lnTo>
                <a:lnTo>
                  <a:pt x="408" y="2116"/>
                </a:lnTo>
                <a:lnTo>
                  <a:pt x="334" y="2188"/>
                </a:lnTo>
                <a:lnTo>
                  <a:pt x="436" y="2288"/>
                </a:lnTo>
                <a:lnTo>
                  <a:pt x="508" y="2216"/>
                </a:lnTo>
                <a:lnTo>
                  <a:pt x="542" y="2244"/>
                </a:lnTo>
                <a:lnTo>
                  <a:pt x="576" y="2272"/>
                </a:lnTo>
                <a:lnTo>
                  <a:pt x="610" y="2298"/>
                </a:lnTo>
                <a:lnTo>
                  <a:pt x="646" y="2322"/>
                </a:lnTo>
                <a:lnTo>
                  <a:pt x="594" y="2412"/>
                </a:lnTo>
                <a:lnTo>
                  <a:pt x="718" y="2482"/>
                </a:lnTo>
                <a:lnTo>
                  <a:pt x="770" y="2394"/>
                </a:lnTo>
                <a:lnTo>
                  <a:pt x="808" y="2412"/>
                </a:lnTo>
                <a:lnTo>
                  <a:pt x="848" y="2430"/>
                </a:lnTo>
                <a:lnTo>
                  <a:pt x="890" y="2446"/>
                </a:lnTo>
                <a:lnTo>
                  <a:pt x="930" y="2460"/>
                </a:lnTo>
                <a:lnTo>
                  <a:pt x="904" y="2560"/>
                </a:lnTo>
                <a:lnTo>
                  <a:pt x="1042" y="2596"/>
                </a:lnTo>
                <a:lnTo>
                  <a:pt x="1068" y="2498"/>
                </a:lnTo>
                <a:lnTo>
                  <a:pt x="1110" y="2504"/>
                </a:lnTo>
                <a:lnTo>
                  <a:pt x="1154" y="2512"/>
                </a:lnTo>
                <a:lnTo>
                  <a:pt x="1196" y="2516"/>
                </a:lnTo>
                <a:lnTo>
                  <a:pt x="1240" y="2520"/>
                </a:lnTo>
                <a:lnTo>
                  <a:pt x="1240" y="2622"/>
                </a:lnTo>
                <a:lnTo>
                  <a:pt x="1382" y="2622"/>
                </a:lnTo>
                <a:lnTo>
                  <a:pt x="1382" y="2520"/>
                </a:lnTo>
                <a:lnTo>
                  <a:pt x="1426" y="2516"/>
                </a:lnTo>
                <a:lnTo>
                  <a:pt x="1470" y="2512"/>
                </a:lnTo>
                <a:lnTo>
                  <a:pt x="1514" y="2504"/>
                </a:lnTo>
                <a:lnTo>
                  <a:pt x="1556" y="2498"/>
                </a:lnTo>
                <a:lnTo>
                  <a:pt x="1582" y="2596"/>
                </a:lnTo>
                <a:lnTo>
                  <a:pt x="1720" y="2560"/>
                </a:lnTo>
                <a:lnTo>
                  <a:pt x="1694" y="2460"/>
                </a:lnTo>
                <a:lnTo>
                  <a:pt x="1734" y="2446"/>
                </a:lnTo>
                <a:lnTo>
                  <a:pt x="1776" y="2430"/>
                </a:lnTo>
                <a:lnTo>
                  <a:pt x="1816" y="2412"/>
                </a:lnTo>
                <a:lnTo>
                  <a:pt x="1854" y="2394"/>
                </a:lnTo>
                <a:lnTo>
                  <a:pt x="1906" y="2482"/>
                </a:lnTo>
                <a:lnTo>
                  <a:pt x="2028" y="2412"/>
                </a:lnTo>
                <a:lnTo>
                  <a:pt x="1978" y="2322"/>
                </a:lnTo>
                <a:lnTo>
                  <a:pt x="2014" y="2298"/>
                </a:lnTo>
                <a:lnTo>
                  <a:pt x="2048" y="2272"/>
                </a:lnTo>
                <a:lnTo>
                  <a:pt x="2082" y="2244"/>
                </a:lnTo>
                <a:lnTo>
                  <a:pt x="2116" y="2216"/>
                </a:lnTo>
                <a:lnTo>
                  <a:pt x="2188" y="2288"/>
                </a:lnTo>
                <a:lnTo>
                  <a:pt x="2290" y="2188"/>
                </a:lnTo>
                <a:lnTo>
                  <a:pt x="2216" y="2116"/>
                </a:lnTo>
                <a:lnTo>
                  <a:pt x="2244" y="2082"/>
                </a:lnTo>
                <a:lnTo>
                  <a:pt x="2272" y="2048"/>
                </a:lnTo>
                <a:lnTo>
                  <a:pt x="2298" y="2014"/>
                </a:lnTo>
                <a:lnTo>
                  <a:pt x="2322" y="1978"/>
                </a:lnTo>
                <a:lnTo>
                  <a:pt x="2412" y="2028"/>
                </a:lnTo>
                <a:lnTo>
                  <a:pt x="2482" y="1906"/>
                </a:lnTo>
                <a:lnTo>
                  <a:pt x="2394" y="1854"/>
                </a:lnTo>
                <a:lnTo>
                  <a:pt x="2412" y="1814"/>
                </a:lnTo>
                <a:lnTo>
                  <a:pt x="2430" y="1774"/>
                </a:lnTo>
                <a:lnTo>
                  <a:pt x="2446" y="1734"/>
                </a:lnTo>
                <a:lnTo>
                  <a:pt x="2460" y="1692"/>
                </a:lnTo>
                <a:lnTo>
                  <a:pt x="2560" y="1720"/>
                </a:lnTo>
                <a:lnTo>
                  <a:pt x="2596" y="1582"/>
                </a:lnTo>
                <a:lnTo>
                  <a:pt x="2498" y="1556"/>
                </a:lnTo>
                <a:lnTo>
                  <a:pt x="2506" y="1512"/>
                </a:lnTo>
                <a:lnTo>
                  <a:pt x="2512" y="1470"/>
                </a:lnTo>
                <a:lnTo>
                  <a:pt x="2516" y="1426"/>
                </a:lnTo>
                <a:lnTo>
                  <a:pt x="2520" y="1382"/>
                </a:lnTo>
                <a:lnTo>
                  <a:pt x="2622" y="1382"/>
                </a:lnTo>
                <a:close/>
                <a:moveTo>
                  <a:pt x="1312" y="2420"/>
                </a:moveTo>
                <a:lnTo>
                  <a:pt x="1312" y="2420"/>
                </a:lnTo>
                <a:lnTo>
                  <a:pt x="1254" y="2420"/>
                </a:lnTo>
                <a:lnTo>
                  <a:pt x="1198" y="2416"/>
                </a:lnTo>
                <a:lnTo>
                  <a:pt x="1142" y="2408"/>
                </a:lnTo>
                <a:lnTo>
                  <a:pt x="1088" y="2398"/>
                </a:lnTo>
                <a:lnTo>
                  <a:pt x="1034" y="2386"/>
                </a:lnTo>
                <a:lnTo>
                  <a:pt x="982" y="2370"/>
                </a:lnTo>
                <a:lnTo>
                  <a:pt x="930" y="2354"/>
                </a:lnTo>
                <a:lnTo>
                  <a:pt x="880" y="2334"/>
                </a:lnTo>
                <a:lnTo>
                  <a:pt x="830" y="2312"/>
                </a:lnTo>
                <a:lnTo>
                  <a:pt x="782" y="2286"/>
                </a:lnTo>
                <a:lnTo>
                  <a:pt x="736" y="2260"/>
                </a:lnTo>
                <a:lnTo>
                  <a:pt x="692" y="2232"/>
                </a:lnTo>
                <a:lnTo>
                  <a:pt x="648" y="2200"/>
                </a:lnTo>
                <a:lnTo>
                  <a:pt x="606" y="2168"/>
                </a:lnTo>
                <a:lnTo>
                  <a:pt x="566" y="2132"/>
                </a:lnTo>
                <a:lnTo>
                  <a:pt x="528" y="2096"/>
                </a:lnTo>
                <a:lnTo>
                  <a:pt x="490" y="2058"/>
                </a:lnTo>
                <a:lnTo>
                  <a:pt x="456" y="2018"/>
                </a:lnTo>
                <a:lnTo>
                  <a:pt x="422" y="1976"/>
                </a:lnTo>
                <a:lnTo>
                  <a:pt x="392" y="1932"/>
                </a:lnTo>
                <a:lnTo>
                  <a:pt x="362" y="1886"/>
                </a:lnTo>
                <a:lnTo>
                  <a:pt x="336" y="1840"/>
                </a:lnTo>
                <a:lnTo>
                  <a:pt x="312" y="1792"/>
                </a:lnTo>
                <a:lnTo>
                  <a:pt x="290" y="1744"/>
                </a:lnTo>
                <a:lnTo>
                  <a:pt x="270" y="1692"/>
                </a:lnTo>
                <a:lnTo>
                  <a:pt x="252" y="1642"/>
                </a:lnTo>
                <a:lnTo>
                  <a:pt x="238" y="1588"/>
                </a:lnTo>
                <a:lnTo>
                  <a:pt x="224" y="1534"/>
                </a:lnTo>
                <a:lnTo>
                  <a:pt x="216" y="1480"/>
                </a:lnTo>
                <a:lnTo>
                  <a:pt x="208" y="1424"/>
                </a:lnTo>
                <a:lnTo>
                  <a:pt x="204" y="1368"/>
                </a:lnTo>
                <a:lnTo>
                  <a:pt x="202" y="1312"/>
                </a:lnTo>
                <a:lnTo>
                  <a:pt x="204" y="1254"/>
                </a:lnTo>
                <a:lnTo>
                  <a:pt x="208" y="1198"/>
                </a:lnTo>
                <a:lnTo>
                  <a:pt x="216" y="1142"/>
                </a:lnTo>
                <a:lnTo>
                  <a:pt x="224" y="1088"/>
                </a:lnTo>
                <a:lnTo>
                  <a:pt x="238" y="1034"/>
                </a:lnTo>
                <a:lnTo>
                  <a:pt x="252" y="982"/>
                </a:lnTo>
                <a:lnTo>
                  <a:pt x="270" y="930"/>
                </a:lnTo>
                <a:lnTo>
                  <a:pt x="290" y="880"/>
                </a:lnTo>
                <a:lnTo>
                  <a:pt x="312" y="830"/>
                </a:lnTo>
                <a:lnTo>
                  <a:pt x="336" y="782"/>
                </a:lnTo>
                <a:lnTo>
                  <a:pt x="362" y="736"/>
                </a:lnTo>
                <a:lnTo>
                  <a:pt x="392" y="692"/>
                </a:lnTo>
                <a:lnTo>
                  <a:pt x="422" y="648"/>
                </a:lnTo>
                <a:lnTo>
                  <a:pt x="456" y="606"/>
                </a:lnTo>
                <a:lnTo>
                  <a:pt x="490" y="566"/>
                </a:lnTo>
                <a:lnTo>
                  <a:pt x="528" y="526"/>
                </a:lnTo>
                <a:lnTo>
                  <a:pt x="566" y="490"/>
                </a:lnTo>
                <a:lnTo>
                  <a:pt x="606" y="456"/>
                </a:lnTo>
                <a:lnTo>
                  <a:pt x="648" y="422"/>
                </a:lnTo>
                <a:lnTo>
                  <a:pt x="692" y="392"/>
                </a:lnTo>
                <a:lnTo>
                  <a:pt x="736" y="362"/>
                </a:lnTo>
                <a:lnTo>
                  <a:pt x="782" y="336"/>
                </a:lnTo>
                <a:lnTo>
                  <a:pt x="830" y="312"/>
                </a:lnTo>
                <a:lnTo>
                  <a:pt x="880" y="290"/>
                </a:lnTo>
                <a:lnTo>
                  <a:pt x="930" y="270"/>
                </a:lnTo>
                <a:lnTo>
                  <a:pt x="982" y="252"/>
                </a:lnTo>
                <a:lnTo>
                  <a:pt x="1034" y="236"/>
                </a:lnTo>
                <a:lnTo>
                  <a:pt x="1088" y="224"/>
                </a:lnTo>
                <a:lnTo>
                  <a:pt x="1142" y="214"/>
                </a:lnTo>
                <a:lnTo>
                  <a:pt x="1198" y="208"/>
                </a:lnTo>
                <a:lnTo>
                  <a:pt x="1254" y="204"/>
                </a:lnTo>
                <a:lnTo>
                  <a:pt x="1312" y="202"/>
                </a:lnTo>
                <a:lnTo>
                  <a:pt x="1368" y="204"/>
                </a:lnTo>
                <a:lnTo>
                  <a:pt x="1426" y="208"/>
                </a:lnTo>
                <a:lnTo>
                  <a:pt x="1480" y="214"/>
                </a:lnTo>
                <a:lnTo>
                  <a:pt x="1536" y="224"/>
                </a:lnTo>
                <a:lnTo>
                  <a:pt x="1588" y="236"/>
                </a:lnTo>
                <a:lnTo>
                  <a:pt x="1642" y="252"/>
                </a:lnTo>
                <a:lnTo>
                  <a:pt x="1694" y="270"/>
                </a:lnTo>
                <a:lnTo>
                  <a:pt x="1744" y="290"/>
                </a:lnTo>
                <a:lnTo>
                  <a:pt x="1792" y="312"/>
                </a:lnTo>
                <a:lnTo>
                  <a:pt x="1840" y="336"/>
                </a:lnTo>
                <a:lnTo>
                  <a:pt x="1886" y="362"/>
                </a:lnTo>
                <a:lnTo>
                  <a:pt x="1932" y="392"/>
                </a:lnTo>
                <a:lnTo>
                  <a:pt x="1976" y="422"/>
                </a:lnTo>
                <a:lnTo>
                  <a:pt x="2018" y="456"/>
                </a:lnTo>
                <a:lnTo>
                  <a:pt x="2058" y="490"/>
                </a:lnTo>
                <a:lnTo>
                  <a:pt x="2096" y="526"/>
                </a:lnTo>
                <a:lnTo>
                  <a:pt x="2132" y="566"/>
                </a:lnTo>
                <a:lnTo>
                  <a:pt x="2168" y="606"/>
                </a:lnTo>
                <a:lnTo>
                  <a:pt x="2200" y="648"/>
                </a:lnTo>
                <a:lnTo>
                  <a:pt x="2232" y="692"/>
                </a:lnTo>
                <a:lnTo>
                  <a:pt x="2260" y="736"/>
                </a:lnTo>
                <a:lnTo>
                  <a:pt x="2288" y="782"/>
                </a:lnTo>
                <a:lnTo>
                  <a:pt x="2312" y="830"/>
                </a:lnTo>
                <a:lnTo>
                  <a:pt x="2334" y="880"/>
                </a:lnTo>
                <a:lnTo>
                  <a:pt x="2354" y="930"/>
                </a:lnTo>
                <a:lnTo>
                  <a:pt x="2372" y="982"/>
                </a:lnTo>
                <a:lnTo>
                  <a:pt x="2386" y="1034"/>
                </a:lnTo>
                <a:lnTo>
                  <a:pt x="2398" y="1088"/>
                </a:lnTo>
                <a:lnTo>
                  <a:pt x="2408" y="1142"/>
                </a:lnTo>
                <a:lnTo>
                  <a:pt x="2416" y="1198"/>
                </a:lnTo>
                <a:lnTo>
                  <a:pt x="2420" y="1254"/>
                </a:lnTo>
                <a:lnTo>
                  <a:pt x="2422" y="1312"/>
                </a:lnTo>
                <a:lnTo>
                  <a:pt x="2420" y="1368"/>
                </a:lnTo>
                <a:lnTo>
                  <a:pt x="2416" y="1424"/>
                </a:lnTo>
                <a:lnTo>
                  <a:pt x="2408" y="1480"/>
                </a:lnTo>
                <a:lnTo>
                  <a:pt x="2398" y="1534"/>
                </a:lnTo>
                <a:lnTo>
                  <a:pt x="2386" y="1588"/>
                </a:lnTo>
                <a:lnTo>
                  <a:pt x="2372" y="1642"/>
                </a:lnTo>
                <a:lnTo>
                  <a:pt x="2354" y="1692"/>
                </a:lnTo>
                <a:lnTo>
                  <a:pt x="2334" y="1744"/>
                </a:lnTo>
                <a:lnTo>
                  <a:pt x="2312" y="1792"/>
                </a:lnTo>
                <a:lnTo>
                  <a:pt x="2288" y="1840"/>
                </a:lnTo>
                <a:lnTo>
                  <a:pt x="2260" y="1886"/>
                </a:lnTo>
                <a:lnTo>
                  <a:pt x="2232" y="1932"/>
                </a:lnTo>
                <a:lnTo>
                  <a:pt x="2200" y="1976"/>
                </a:lnTo>
                <a:lnTo>
                  <a:pt x="2168" y="2018"/>
                </a:lnTo>
                <a:lnTo>
                  <a:pt x="2132" y="2058"/>
                </a:lnTo>
                <a:lnTo>
                  <a:pt x="2096" y="2096"/>
                </a:lnTo>
                <a:lnTo>
                  <a:pt x="2058" y="2132"/>
                </a:lnTo>
                <a:lnTo>
                  <a:pt x="2018" y="2168"/>
                </a:lnTo>
                <a:lnTo>
                  <a:pt x="1976" y="2200"/>
                </a:lnTo>
                <a:lnTo>
                  <a:pt x="1932" y="2232"/>
                </a:lnTo>
                <a:lnTo>
                  <a:pt x="1886" y="2260"/>
                </a:lnTo>
                <a:lnTo>
                  <a:pt x="1840" y="2286"/>
                </a:lnTo>
                <a:lnTo>
                  <a:pt x="1792" y="2312"/>
                </a:lnTo>
                <a:lnTo>
                  <a:pt x="1744" y="2334"/>
                </a:lnTo>
                <a:lnTo>
                  <a:pt x="1694" y="2354"/>
                </a:lnTo>
                <a:lnTo>
                  <a:pt x="1642" y="2370"/>
                </a:lnTo>
                <a:lnTo>
                  <a:pt x="1588" y="2386"/>
                </a:lnTo>
                <a:lnTo>
                  <a:pt x="1536" y="2398"/>
                </a:lnTo>
                <a:lnTo>
                  <a:pt x="1480" y="2408"/>
                </a:lnTo>
                <a:lnTo>
                  <a:pt x="1426" y="2416"/>
                </a:lnTo>
                <a:lnTo>
                  <a:pt x="1368" y="2420"/>
                </a:lnTo>
                <a:lnTo>
                  <a:pt x="1312" y="2420"/>
                </a:lnTo>
                <a:close/>
              </a:path>
            </a:pathLst>
          </a:custGeom>
          <a:solidFill>
            <a:srgbClr val="0C2D70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6" name="Oval 8"/>
          <p:cNvSpPr>
            <a:spLocks noChangeArrowheads="1"/>
          </p:cNvSpPr>
          <p:nvPr/>
        </p:nvSpPr>
        <p:spPr bwMode="auto">
          <a:xfrm>
            <a:off x="5206820" y="2601169"/>
            <a:ext cx="1683542" cy="1682551"/>
          </a:xfrm>
          <a:prstGeom prst="ellipse">
            <a:avLst/>
          </a:prstGeom>
          <a:gradFill rotWithShape="1">
            <a:gsLst>
              <a:gs pos="0">
                <a:srgbClr val="0C2D70"/>
              </a:gs>
              <a:gs pos="100000">
                <a:srgbClr val="0A255C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强大的</a:t>
            </a: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质量监控</a:t>
            </a:r>
            <a:endParaRPr lang="en-US" altLang="zh-CN" sz="16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6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控制</a:t>
            </a: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方案</a:t>
            </a:r>
            <a:endParaRPr lang="ko-KR" altLang="en-US" sz="1600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Oval 9"/>
          <p:cNvSpPr>
            <a:spLocks noChangeArrowheads="1"/>
          </p:cNvSpPr>
          <p:nvPr/>
        </p:nvSpPr>
        <p:spPr bwMode="auto">
          <a:xfrm>
            <a:off x="6579247" y="1344269"/>
            <a:ext cx="1125336" cy="1125336"/>
          </a:xfrm>
          <a:prstGeom prst="ellipse">
            <a:avLst/>
          </a:prstGeom>
          <a:solidFill>
            <a:srgbClr val="506E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一目了然</a:t>
            </a: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endParaRPr lang="en-US" altLang="zh-CN" sz="1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监控</a:t>
            </a:r>
            <a:r>
              <a:rPr lang="zh-CN" altLang="en-US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</a:t>
            </a:r>
            <a:endParaRPr lang="ko-KR" altLang="en-US" sz="1400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Freeform 11"/>
          <p:cNvSpPr>
            <a:spLocks noEditPoints="1"/>
          </p:cNvSpPr>
          <p:nvPr/>
        </p:nvSpPr>
        <p:spPr bwMode="auto">
          <a:xfrm rot="20679106">
            <a:off x="7072940" y="2569185"/>
            <a:ext cx="1438645" cy="1439636"/>
          </a:xfrm>
          <a:custGeom>
            <a:avLst/>
            <a:gdLst>
              <a:gd name="T0" fmla="*/ 2163936 w 1816"/>
              <a:gd name="T1" fmla="*/ 1005286 h 1816"/>
              <a:gd name="T2" fmla="*/ 2250189 w 1816"/>
              <a:gd name="T3" fmla="*/ 794582 h 1816"/>
              <a:gd name="T4" fmla="*/ 2001577 w 1816"/>
              <a:gd name="T5" fmla="*/ 583878 h 1816"/>
              <a:gd name="T6" fmla="*/ 1900103 w 1816"/>
              <a:gd name="T7" fmla="*/ 274169 h 1816"/>
              <a:gd name="T8" fmla="*/ 1671786 w 1816"/>
              <a:gd name="T9" fmla="*/ 271630 h 1816"/>
              <a:gd name="T10" fmla="*/ 1458691 w 1816"/>
              <a:gd name="T11" fmla="*/ 175163 h 1816"/>
              <a:gd name="T12" fmla="*/ 1240521 w 1816"/>
              <a:gd name="T13" fmla="*/ 132007 h 1816"/>
              <a:gd name="T14" fmla="*/ 1004594 w 1816"/>
              <a:gd name="T15" fmla="*/ 139623 h 1816"/>
              <a:gd name="T16" fmla="*/ 794035 w 1816"/>
              <a:gd name="T17" fmla="*/ 53311 h 1816"/>
              <a:gd name="T18" fmla="*/ 583476 w 1816"/>
              <a:gd name="T19" fmla="*/ 299555 h 1816"/>
              <a:gd name="T20" fmla="*/ 273980 w 1816"/>
              <a:gd name="T21" fmla="*/ 401099 h 1816"/>
              <a:gd name="T22" fmla="*/ 271443 w 1816"/>
              <a:gd name="T23" fmla="*/ 629573 h 1816"/>
              <a:gd name="T24" fmla="*/ 175043 w 1816"/>
              <a:gd name="T25" fmla="*/ 845354 h 1816"/>
              <a:gd name="T26" fmla="*/ 131916 w 1816"/>
              <a:gd name="T27" fmla="*/ 1061135 h 1816"/>
              <a:gd name="T28" fmla="*/ 136990 w 1816"/>
              <a:gd name="T29" fmla="*/ 1297225 h 1816"/>
              <a:gd name="T30" fmla="*/ 53274 w 1816"/>
              <a:gd name="T31" fmla="*/ 1510468 h 1816"/>
              <a:gd name="T32" fmla="*/ 299349 w 1816"/>
              <a:gd name="T33" fmla="*/ 1721172 h 1816"/>
              <a:gd name="T34" fmla="*/ 400823 w 1816"/>
              <a:gd name="T35" fmla="*/ 2030881 h 1816"/>
              <a:gd name="T36" fmla="*/ 629140 w 1816"/>
              <a:gd name="T37" fmla="*/ 2033420 h 1816"/>
              <a:gd name="T38" fmla="*/ 844772 w 1816"/>
              <a:gd name="T39" fmla="*/ 2129887 h 1816"/>
              <a:gd name="T40" fmla="*/ 1060405 w 1816"/>
              <a:gd name="T41" fmla="*/ 2173043 h 1816"/>
              <a:gd name="T42" fmla="*/ 1296332 w 1816"/>
              <a:gd name="T43" fmla="*/ 2165427 h 1816"/>
              <a:gd name="T44" fmla="*/ 1506891 w 1816"/>
              <a:gd name="T45" fmla="*/ 2251739 h 1816"/>
              <a:gd name="T46" fmla="*/ 1719987 w 1816"/>
              <a:gd name="T47" fmla="*/ 2002956 h 1816"/>
              <a:gd name="T48" fmla="*/ 2029483 w 1816"/>
              <a:gd name="T49" fmla="*/ 1903951 h 1816"/>
              <a:gd name="T50" fmla="*/ 2032020 w 1816"/>
              <a:gd name="T51" fmla="*/ 1675477 h 1816"/>
              <a:gd name="T52" fmla="*/ 2128420 w 1816"/>
              <a:gd name="T53" fmla="*/ 1459696 h 1816"/>
              <a:gd name="T54" fmla="*/ 2169010 w 1816"/>
              <a:gd name="T55" fmla="*/ 1241376 h 1816"/>
              <a:gd name="T56" fmla="*/ 1106068 w 1816"/>
              <a:gd name="T57" fmla="*/ 2046113 h 1816"/>
              <a:gd name="T58" fmla="*/ 925952 w 1816"/>
              <a:gd name="T59" fmla="*/ 2020727 h 1816"/>
              <a:gd name="T60" fmla="*/ 763593 w 1816"/>
              <a:gd name="T61" fmla="*/ 1959800 h 1816"/>
              <a:gd name="T62" fmla="*/ 613919 w 1816"/>
              <a:gd name="T63" fmla="*/ 1870949 h 1816"/>
              <a:gd name="T64" fmla="*/ 487076 w 1816"/>
              <a:gd name="T65" fmla="*/ 1754174 h 1816"/>
              <a:gd name="T66" fmla="*/ 385602 w 1816"/>
              <a:gd name="T67" fmla="*/ 1617089 h 1816"/>
              <a:gd name="T68" fmla="*/ 309496 w 1816"/>
              <a:gd name="T69" fmla="*/ 1459696 h 1816"/>
              <a:gd name="T70" fmla="*/ 266370 w 1816"/>
              <a:gd name="T71" fmla="*/ 1289609 h 1816"/>
              <a:gd name="T72" fmla="*/ 256222 w 1816"/>
              <a:gd name="T73" fmla="*/ 1106830 h 1816"/>
              <a:gd name="T74" fmla="*/ 284128 w 1816"/>
              <a:gd name="T75" fmla="*/ 929128 h 1816"/>
              <a:gd name="T76" fmla="*/ 345012 w 1816"/>
              <a:gd name="T77" fmla="*/ 764119 h 1816"/>
              <a:gd name="T78" fmla="*/ 433802 w 1816"/>
              <a:gd name="T79" fmla="*/ 616880 h 1816"/>
              <a:gd name="T80" fmla="*/ 547960 w 1816"/>
              <a:gd name="T81" fmla="*/ 489950 h 1816"/>
              <a:gd name="T82" fmla="*/ 687487 w 1816"/>
              <a:gd name="T83" fmla="*/ 385867 h 1816"/>
              <a:gd name="T84" fmla="*/ 842235 w 1816"/>
              <a:gd name="T85" fmla="*/ 309709 h 1816"/>
              <a:gd name="T86" fmla="*/ 1014741 w 1816"/>
              <a:gd name="T87" fmla="*/ 266553 h 1816"/>
              <a:gd name="T88" fmla="*/ 1197395 w 1816"/>
              <a:gd name="T89" fmla="*/ 256399 h 1816"/>
              <a:gd name="T90" fmla="*/ 1374975 w 1816"/>
              <a:gd name="T91" fmla="*/ 284323 h 1816"/>
              <a:gd name="T92" fmla="*/ 1539870 w 1816"/>
              <a:gd name="T93" fmla="*/ 345250 h 1816"/>
              <a:gd name="T94" fmla="*/ 1687008 w 1816"/>
              <a:gd name="T95" fmla="*/ 434101 h 1816"/>
              <a:gd name="T96" fmla="*/ 1813850 w 1816"/>
              <a:gd name="T97" fmla="*/ 548338 h 1816"/>
              <a:gd name="T98" fmla="*/ 1917861 w 1816"/>
              <a:gd name="T99" fmla="*/ 687961 h 1816"/>
              <a:gd name="T100" fmla="*/ 1991430 w 1816"/>
              <a:gd name="T101" fmla="*/ 842816 h 1816"/>
              <a:gd name="T102" fmla="*/ 2037093 w 1816"/>
              <a:gd name="T103" fmla="*/ 1015441 h 1816"/>
              <a:gd name="T104" fmla="*/ 2044704 w 1816"/>
              <a:gd name="T105" fmla="*/ 1198220 h 1816"/>
              <a:gd name="T106" fmla="*/ 2019335 w 1816"/>
              <a:gd name="T107" fmla="*/ 1375922 h 1816"/>
              <a:gd name="T108" fmla="*/ 1958451 w 1816"/>
              <a:gd name="T109" fmla="*/ 1540931 h 1816"/>
              <a:gd name="T110" fmla="*/ 1869661 w 1816"/>
              <a:gd name="T111" fmla="*/ 1688170 h 1816"/>
              <a:gd name="T112" fmla="*/ 1752966 w 1816"/>
              <a:gd name="T113" fmla="*/ 1815100 h 1816"/>
              <a:gd name="T114" fmla="*/ 1615976 w 1816"/>
              <a:gd name="T115" fmla="*/ 1919183 h 1816"/>
              <a:gd name="T116" fmla="*/ 1458691 w 1816"/>
              <a:gd name="T117" fmla="*/ 1992802 h 1816"/>
              <a:gd name="T118" fmla="*/ 1286185 w 1816"/>
              <a:gd name="T119" fmla="*/ 2038497 h 181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w 1816"/>
              <a:gd name="T181" fmla="*/ 0 h 1816"/>
              <a:gd name="T182" fmla="*/ 1816 w 1816"/>
              <a:gd name="T183" fmla="*/ 1816 h 181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T180" t="T181" r="T182" b="T183"/>
            <a:pathLst>
              <a:path w="1816" h="1816">
                <a:moveTo>
                  <a:pt x="1816" y="978"/>
                </a:moveTo>
                <a:lnTo>
                  <a:pt x="1816" y="836"/>
                </a:lnTo>
                <a:lnTo>
                  <a:pt x="1710" y="836"/>
                </a:lnTo>
                <a:lnTo>
                  <a:pt x="1706" y="792"/>
                </a:lnTo>
                <a:lnTo>
                  <a:pt x="1698" y="750"/>
                </a:lnTo>
                <a:lnTo>
                  <a:pt x="1688" y="708"/>
                </a:lnTo>
                <a:lnTo>
                  <a:pt x="1678" y="666"/>
                </a:lnTo>
                <a:lnTo>
                  <a:pt x="1774" y="626"/>
                </a:lnTo>
                <a:lnTo>
                  <a:pt x="1718" y="494"/>
                </a:lnTo>
                <a:lnTo>
                  <a:pt x="1622" y="534"/>
                </a:lnTo>
                <a:lnTo>
                  <a:pt x="1602" y="496"/>
                </a:lnTo>
                <a:lnTo>
                  <a:pt x="1578" y="460"/>
                </a:lnTo>
                <a:lnTo>
                  <a:pt x="1552" y="424"/>
                </a:lnTo>
                <a:lnTo>
                  <a:pt x="1526" y="390"/>
                </a:lnTo>
                <a:lnTo>
                  <a:pt x="1600" y="316"/>
                </a:lnTo>
                <a:lnTo>
                  <a:pt x="1498" y="216"/>
                </a:lnTo>
                <a:lnTo>
                  <a:pt x="1426" y="290"/>
                </a:lnTo>
                <a:lnTo>
                  <a:pt x="1392" y="262"/>
                </a:lnTo>
                <a:lnTo>
                  <a:pt x="1356" y="236"/>
                </a:lnTo>
                <a:lnTo>
                  <a:pt x="1318" y="214"/>
                </a:lnTo>
                <a:lnTo>
                  <a:pt x="1280" y="192"/>
                </a:lnTo>
                <a:lnTo>
                  <a:pt x="1320" y="96"/>
                </a:lnTo>
                <a:lnTo>
                  <a:pt x="1188" y="42"/>
                </a:lnTo>
                <a:lnTo>
                  <a:pt x="1150" y="138"/>
                </a:lnTo>
                <a:lnTo>
                  <a:pt x="1108" y="126"/>
                </a:lnTo>
                <a:lnTo>
                  <a:pt x="1066" y="116"/>
                </a:lnTo>
                <a:lnTo>
                  <a:pt x="1022" y="110"/>
                </a:lnTo>
                <a:lnTo>
                  <a:pt x="978" y="104"/>
                </a:lnTo>
                <a:lnTo>
                  <a:pt x="978" y="0"/>
                </a:lnTo>
                <a:lnTo>
                  <a:pt x="836" y="0"/>
                </a:lnTo>
                <a:lnTo>
                  <a:pt x="836" y="104"/>
                </a:lnTo>
                <a:lnTo>
                  <a:pt x="792" y="110"/>
                </a:lnTo>
                <a:lnTo>
                  <a:pt x="750" y="116"/>
                </a:lnTo>
                <a:lnTo>
                  <a:pt x="706" y="126"/>
                </a:lnTo>
                <a:lnTo>
                  <a:pt x="666" y="138"/>
                </a:lnTo>
                <a:lnTo>
                  <a:pt x="626" y="42"/>
                </a:lnTo>
                <a:lnTo>
                  <a:pt x="494" y="96"/>
                </a:lnTo>
                <a:lnTo>
                  <a:pt x="534" y="192"/>
                </a:lnTo>
                <a:lnTo>
                  <a:pt x="496" y="214"/>
                </a:lnTo>
                <a:lnTo>
                  <a:pt x="460" y="236"/>
                </a:lnTo>
                <a:lnTo>
                  <a:pt x="424" y="262"/>
                </a:lnTo>
                <a:lnTo>
                  <a:pt x="390" y="290"/>
                </a:lnTo>
                <a:lnTo>
                  <a:pt x="316" y="216"/>
                </a:lnTo>
                <a:lnTo>
                  <a:pt x="216" y="316"/>
                </a:lnTo>
                <a:lnTo>
                  <a:pt x="288" y="390"/>
                </a:lnTo>
                <a:lnTo>
                  <a:pt x="262" y="424"/>
                </a:lnTo>
                <a:lnTo>
                  <a:pt x="236" y="460"/>
                </a:lnTo>
                <a:lnTo>
                  <a:pt x="214" y="496"/>
                </a:lnTo>
                <a:lnTo>
                  <a:pt x="192" y="534"/>
                </a:lnTo>
                <a:lnTo>
                  <a:pt x="96" y="494"/>
                </a:lnTo>
                <a:lnTo>
                  <a:pt x="42" y="626"/>
                </a:lnTo>
                <a:lnTo>
                  <a:pt x="138" y="666"/>
                </a:lnTo>
                <a:lnTo>
                  <a:pt x="126" y="708"/>
                </a:lnTo>
                <a:lnTo>
                  <a:pt x="116" y="750"/>
                </a:lnTo>
                <a:lnTo>
                  <a:pt x="108" y="792"/>
                </a:lnTo>
                <a:lnTo>
                  <a:pt x="104" y="836"/>
                </a:lnTo>
                <a:lnTo>
                  <a:pt x="0" y="836"/>
                </a:lnTo>
                <a:lnTo>
                  <a:pt x="0" y="978"/>
                </a:lnTo>
                <a:lnTo>
                  <a:pt x="104" y="978"/>
                </a:lnTo>
                <a:lnTo>
                  <a:pt x="108" y="1022"/>
                </a:lnTo>
                <a:lnTo>
                  <a:pt x="116" y="1066"/>
                </a:lnTo>
                <a:lnTo>
                  <a:pt x="126" y="1108"/>
                </a:lnTo>
                <a:lnTo>
                  <a:pt x="138" y="1150"/>
                </a:lnTo>
                <a:lnTo>
                  <a:pt x="42" y="1190"/>
                </a:lnTo>
                <a:lnTo>
                  <a:pt x="96" y="1320"/>
                </a:lnTo>
                <a:lnTo>
                  <a:pt x="192" y="1280"/>
                </a:lnTo>
                <a:lnTo>
                  <a:pt x="214" y="1320"/>
                </a:lnTo>
                <a:lnTo>
                  <a:pt x="236" y="1356"/>
                </a:lnTo>
                <a:lnTo>
                  <a:pt x="262" y="1392"/>
                </a:lnTo>
                <a:lnTo>
                  <a:pt x="288" y="1426"/>
                </a:lnTo>
                <a:lnTo>
                  <a:pt x="216" y="1500"/>
                </a:lnTo>
                <a:lnTo>
                  <a:pt x="316" y="1600"/>
                </a:lnTo>
                <a:lnTo>
                  <a:pt x="390" y="1526"/>
                </a:lnTo>
                <a:lnTo>
                  <a:pt x="424" y="1554"/>
                </a:lnTo>
                <a:lnTo>
                  <a:pt x="460" y="1578"/>
                </a:lnTo>
                <a:lnTo>
                  <a:pt x="496" y="1602"/>
                </a:lnTo>
                <a:lnTo>
                  <a:pt x="534" y="1622"/>
                </a:lnTo>
                <a:lnTo>
                  <a:pt x="494" y="1718"/>
                </a:lnTo>
                <a:lnTo>
                  <a:pt x="626" y="1774"/>
                </a:lnTo>
                <a:lnTo>
                  <a:pt x="666" y="1678"/>
                </a:lnTo>
                <a:lnTo>
                  <a:pt x="706" y="1690"/>
                </a:lnTo>
                <a:lnTo>
                  <a:pt x="750" y="1698"/>
                </a:lnTo>
                <a:lnTo>
                  <a:pt x="792" y="1706"/>
                </a:lnTo>
                <a:lnTo>
                  <a:pt x="836" y="1712"/>
                </a:lnTo>
                <a:lnTo>
                  <a:pt x="836" y="1816"/>
                </a:lnTo>
                <a:lnTo>
                  <a:pt x="978" y="1816"/>
                </a:lnTo>
                <a:lnTo>
                  <a:pt x="978" y="1712"/>
                </a:lnTo>
                <a:lnTo>
                  <a:pt x="1022" y="1706"/>
                </a:lnTo>
                <a:lnTo>
                  <a:pt x="1066" y="1698"/>
                </a:lnTo>
                <a:lnTo>
                  <a:pt x="1108" y="1690"/>
                </a:lnTo>
                <a:lnTo>
                  <a:pt x="1150" y="1678"/>
                </a:lnTo>
                <a:lnTo>
                  <a:pt x="1188" y="1774"/>
                </a:lnTo>
                <a:lnTo>
                  <a:pt x="1320" y="1718"/>
                </a:lnTo>
                <a:lnTo>
                  <a:pt x="1280" y="1622"/>
                </a:lnTo>
                <a:lnTo>
                  <a:pt x="1318" y="1602"/>
                </a:lnTo>
                <a:lnTo>
                  <a:pt x="1356" y="1578"/>
                </a:lnTo>
                <a:lnTo>
                  <a:pt x="1392" y="1554"/>
                </a:lnTo>
                <a:lnTo>
                  <a:pt x="1426" y="1526"/>
                </a:lnTo>
                <a:lnTo>
                  <a:pt x="1498" y="1600"/>
                </a:lnTo>
                <a:lnTo>
                  <a:pt x="1600" y="1500"/>
                </a:lnTo>
                <a:lnTo>
                  <a:pt x="1526" y="1426"/>
                </a:lnTo>
                <a:lnTo>
                  <a:pt x="1552" y="1392"/>
                </a:lnTo>
                <a:lnTo>
                  <a:pt x="1578" y="1356"/>
                </a:lnTo>
                <a:lnTo>
                  <a:pt x="1602" y="1320"/>
                </a:lnTo>
                <a:lnTo>
                  <a:pt x="1622" y="1280"/>
                </a:lnTo>
                <a:lnTo>
                  <a:pt x="1718" y="1320"/>
                </a:lnTo>
                <a:lnTo>
                  <a:pt x="1774" y="1190"/>
                </a:lnTo>
                <a:lnTo>
                  <a:pt x="1678" y="1150"/>
                </a:lnTo>
                <a:lnTo>
                  <a:pt x="1688" y="1108"/>
                </a:lnTo>
                <a:lnTo>
                  <a:pt x="1698" y="1066"/>
                </a:lnTo>
                <a:lnTo>
                  <a:pt x="1706" y="1022"/>
                </a:lnTo>
                <a:lnTo>
                  <a:pt x="1710" y="978"/>
                </a:lnTo>
                <a:lnTo>
                  <a:pt x="1816" y="978"/>
                </a:lnTo>
                <a:close/>
                <a:moveTo>
                  <a:pt x="908" y="1614"/>
                </a:moveTo>
                <a:lnTo>
                  <a:pt x="908" y="1614"/>
                </a:lnTo>
                <a:lnTo>
                  <a:pt x="872" y="1612"/>
                </a:lnTo>
                <a:lnTo>
                  <a:pt x="836" y="1610"/>
                </a:lnTo>
                <a:lnTo>
                  <a:pt x="800" y="1606"/>
                </a:lnTo>
                <a:lnTo>
                  <a:pt x="766" y="1600"/>
                </a:lnTo>
                <a:lnTo>
                  <a:pt x="730" y="1592"/>
                </a:lnTo>
                <a:lnTo>
                  <a:pt x="698" y="1582"/>
                </a:lnTo>
                <a:lnTo>
                  <a:pt x="664" y="1570"/>
                </a:lnTo>
                <a:lnTo>
                  <a:pt x="632" y="1558"/>
                </a:lnTo>
                <a:lnTo>
                  <a:pt x="602" y="1544"/>
                </a:lnTo>
                <a:lnTo>
                  <a:pt x="570" y="1528"/>
                </a:lnTo>
                <a:lnTo>
                  <a:pt x="542" y="1512"/>
                </a:lnTo>
                <a:lnTo>
                  <a:pt x="512" y="1492"/>
                </a:lnTo>
                <a:lnTo>
                  <a:pt x="484" y="1474"/>
                </a:lnTo>
                <a:lnTo>
                  <a:pt x="458" y="1452"/>
                </a:lnTo>
                <a:lnTo>
                  <a:pt x="432" y="1430"/>
                </a:lnTo>
                <a:lnTo>
                  <a:pt x="408" y="1406"/>
                </a:lnTo>
                <a:lnTo>
                  <a:pt x="384" y="1382"/>
                </a:lnTo>
                <a:lnTo>
                  <a:pt x="362" y="1356"/>
                </a:lnTo>
                <a:lnTo>
                  <a:pt x="342" y="1330"/>
                </a:lnTo>
                <a:lnTo>
                  <a:pt x="322" y="1302"/>
                </a:lnTo>
                <a:lnTo>
                  <a:pt x="304" y="1274"/>
                </a:lnTo>
                <a:lnTo>
                  <a:pt x="286" y="1244"/>
                </a:lnTo>
                <a:lnTo>
                  <a:pt x="272" y="1214"/>
                </a:lnTo>
                <a:lnTo>
                  <a:pt x="256" y="1182"/>
                </a:lnTo>
                <a:lnTo>
                  <a:pt x="244" y="1150"/>
                </a:lnTo>
                <a:lnTo>
                  <a:pt x="234" y="1118"/>
                </a:lnTo>
                <a:lnTo>
                  <a:pt x="224" y="1084"/>
                </a:lnTo>
                <a:lnTo>
                  <a:pt x="216" y="1050"/>
                </a:lnTo>
                <a:lnTo>
                  <a:pt x="210" y="1016"/>
                </a:lnTo>
                <a:lnTo>
                  <a:pt x="206" y="980"/>
                </a:lnTo>
                <a:lnTo>
                  <a:pt x="202" y="944"/>
                </a:lnTo>
                <a:lnTo>
                  <a:pt x="202" y="908"/>
                </a:lnTo>
                <a:lnTo>
                  <a:pt x="202" y="872"/>
                </a:lnTo>
                <a:lnTo>
                  <a:pt x="206" y="836"/>
                </a:lnTo>
                <a:lnTo>
                  <a:pt x="210" y="800"/>
                </a:lnTo>
                <a:lnTo>
                  <a:pt x="216" y="766"/>
                </a:lnTo>
                <a:lnTo>
                  <a:pt x="224" y="732"/>
                </a:lnTo>
                <a:lnTo>
                  <a:pt x="234" y="698"/>
                </a:lnTo>
                <a:lnTo>
                  <a:pt x="244" y="664"/>
                </a:lnTo>
                <a:lnTo>
                  <a:pt x="256" y="632"/>
                </a:lnTo>
                <a:lnTo>
                  <a:pt x="272" y="602"/>
                </a:lnTo>
                <a:lnTo>
                  <a:pt x="286" y="572"/>
                </a:lnTo>
                <a:lnTo>
                  <a:pt x="304" y="542"/>
                </a:lnTo>
                <a:lnTo>
                  <a:pt x="322" y="512"/>
                </a:lnTo>
                <a:lnTo>
                  <a:pt x="342" y="486"/>
                </a:lnTo>
                <a:lnTo>
                  <a:pt x="362" y="458"/>
                </a:lnTo>
                <a:lnTo>
                  <a:pt x="384" y="432"/>
                </a:lnTo>
                <a:lnTo>
                  <a:pt x="408" y="408"/>
                </a:lnTo>
                <a:lnTo>
                  <a:pt x="432" y="386"/>
                </a:lnTo>
                <a:lnTo>
                  <a:pt x="458" y="362"/>
                </a:lnTo>
                <a:lnTo>
                  <a:pt x="484" y="342"/>
                </a:lnTo>
                <a:lnTo>
                  <a:pt x="512" y="322"/>
                </a:lnTo>
                <a:lnTo>
                  <a:pt x="542" y="304"/>
                </a:lnTo>
                <a:lnTo>
                  <a:pt x="570" y="286"/>
                </a:lnTo>
                <a:lnTo>
                  <a:pt x="602" y="272"/>
                </a:lnTo>
                <a:lnTo>
                  <a:pt x="632" y="258"/>
                </a:lnTo>
                <a:lnTo>
                  <a:pt x="664" y="244"/>
                </a:lnTo>
                <a:lnTo>
                  <a:pt x="698" y="234"/>
                </a:lnTo>
                <a:lnTo>
                  <a:pt x="730" y="224"/>
                </a:lnTo>
                <a:lnTo>
                  <a:pt x="766" y="216"/>
                </a:lnTo>
                <a:lnTo>
                  <a:pt x="800" y="210"/>
                </a:lnTo>
                <a:lnTo>
                  <a:pt x="836" y="206"/>
                </a:lnTo>
                <a:lnTo>
                  <a:pt x="872" y="202"/>
                </a:lnTo>
                <a:lnTo>
                  <a:pt x="908" y="202"/>
                </a:lnTo>
                <a:lnTo>
                  <a:pt x="944" y="202"/>
                </a:lnTo>
                <a:lnTo>
                  <a:pt x="980" y="206"/>
                </a:lnTo>
                <a:lnTo>
                  <a:pt x="1014" y="210"/>
                </a:lnTo>
                <a:lnTo>
                  <a:pt x="1050" y="216"/>
                </a:lnTo>
                <a:lnTo>
                  <a:pt x="1084" y="224"/>
                </a:lnTo>
                <a:lnTo>
                  <a:pt x="1118" y="234"/>
                </a:lnTo>
                <a:lnTo>
                  <a:pt x="1150" y="244"/>
                </a:lnTo>
                <a:lnTo>
                  <a:pt x="1182" y="258"/>
                </a:lnTo>
                <a:lnTo>
                  <a:pt x="1214" y="272"/>
                </a:lnTo>
                <a:lnTo>
                  <a:pt x="1244" y="286"/>
                </a:lnTo>
                <a:lnTo>
                  <a:pt x="1274" y="304"/>
                </a:lnTo>
                <a:lnTo>
                  <a:pt x="1302" y="322"/>
                </a:lnTo>
                <a:lnTo>
                  <a:pt x="1330" y="342"/>
                </a:lnTo>
                <a:lnTo>
                  <a:pt x="1356" y="362"/>
                </a:lnTo>
                <a:lnTo>
                  <a:pt x="1382" y="386"/>
                </a:lnTo>
                <a:lnTo>
                  <a:pt x="1406" y="408"/>
                </a:lnTo>
                <a:lnTo>
                  <a:pt x="1430" y="432"/>
                </a:lnTo>
                <a:lnTo>
                  <a:pt x="1452" y="458"/>
                </a:lnTo>
                <a:lnTo>
                  <a:pt x="1474" y="486"/>
                </a:lnTo>
                <a:lnTo>
                  <a:pt x="1492" y="512"/>
                </a:lnTo>
                <a:lnTo>
                  <a:pt x="1512" y="542"/>
                </a:lnTo>
                <a:lnTo>
                  <a:pt x="1528" y="572"/>
                </a:lnTo>
                <a:lnTo>
                  <a:pt x="1544" y="602"/>
                </a:lnTo>
                <a:lnTo>
                  <a:pt x="1558" y="632"/>
                </a:lnTo>
                <a:lnTo>
                  <a:pt x="1570" y="664"/>
                </a:lnTo>
                <a:lnTo>
                  <a:pt x="1582" y="698"/>
                </a:lnTo>
                <a:lnTo>
                  <a:pt x="1592" y="732"/>
                </a:lnTo>
                <a:lnTo>
                  <a:pt x="1598" y="766"/>
                </a:lnTo>
                <a:lnTo>
                  <a:pt x="1606" y="800"/>
                </a:lnTo>
                <a:lnTo>
                  <a:pt x="1610" y="836"/>
                </a:lnTo>
                <a:lnTo>
                  <a:pt x="1612" y="872"/>
                </a:lnTo>
                <a:lnTo>
                  <a:pt x="1614" y="908"/>
                </a:lnTo>
                <a:lnTo>
                  <a:pt x="1612" y="944"/>
                </a:lnTo>
                <a:lnTo>
                  <a:pt x="1610" y="980"/>
                </a:lnTo>
                <a:lnTo>
                  <a:pt x="1606" y="1016"/>
                </a:lnTo>
                <a:lnTo>
                  <a:pt x="1598" y="1050"/>
                </a:lnTo>
                <a:lnTo>
                  <a:pt x="1592" y="1084"/>
                </a:lnTo>
                <a:lnTo>
                  <a:pt x="1582" y="1118"/>
                </a:lnTo>
                <a:lnTo>
                  <a:pt x="1570" y="1150"/>
                </a:lnTo>
                <a:lnTo>
                  <a:pt x="1558" y="1182"/>
                </a:lnTo>
                <a:lnTo>
                  <a:pt x="1544" y="1214"/>
                </a:lnTo>
                <a:lnTo>
                  <a:pt x="1528" y="1244"/>
                </a:lnTo>
                <a:lnTo>
                  <a:pt x="1512" y="1274"/>
                </a:lnTo>
                <a:lnTo>
                  <a:pt x="1492" y="1302"/>
                </a:lnTo>
                <a:lnTo>
                  <a:pt x="1474" y="1330"/>
                </a:lnTo>
                <a:lnTo>
                  <a:pt x="1452" y="1356"/>
                </a:lnTo>
                <a:lnTo>
                  <a:pt x="1430" y="1382"/>
                </a:lnTo>
                <a:lnTo>
                  <a:pt x="1406" y="1406"/>
                </a:lnTo>
                <a:lnTo>
                  <a:pt x="1382" y="1430"/>
                </a:lnTo>
                <a:lnTo>
                  <a:pt x="1356" y="1452"/>
                </a:lnTo>
                <a:lnTo>
                  <a:pt x="1330" y="1474"/>
                </a:lnTo>
                <a:lnTo>
                  <a:pt x="1302" y="1492"/>
                </a:lnTo>
                <a:lnTo>
                  <a:pt x="1274" y="1512"/>
                </a:lnTo>
                <a:lnTo>
                  <a:pt x="1244" y="1528"/>
                </a:lnTo>
                <a:lnTo>
                  <a:pt x="1214" y="1544"/>
                </a:lnTo>
                <a:lnTo>
                  <a:pt x="1182" y="1558"/>
                </a:lnTo>
                <a:lnTo>
                  <a:pt x="1150" y="1570"/>
                </a:lnTo>
                <a:lnTo>
                  <a:pt x="1118" y="1582"/>
                </a:lnTo>
                <a:lnTo>
                  <a:pt x="1084" y="1592"/>
                </a:lnTo>
                <a:lnTo>
                  <a:pt x="1050" y="1600"/>
                </a:lnTo>
                <a:lnTo>
                  <a:pt x="1014" y="1606"/>
                </a:lnTo>
                <a:lnTo>
                  <a:pt x="980" y="1610"/>
                </a:lnTo>
                <a:lnTo>
                  <a:pt x="944" y="1612"/>
                </a:lnTo>
                <a:lnTo>
                  <a:pt x="908" y="1614"/>
                </a:lnTo>
                <a:close/>
              </a:path>
            </a:pathLst>
          </a:custGeom>
          <a:solidFill>
            <a:srgbClr val="828282">
              <a:alpha val="39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9" name="Oval 12"/>
          <p:cNvSpPr>
            <a:spLocks noChangeArrowheads="1"/>
          </p:cNvSpPr>
          <p:nvPr/>
        </p:nvSpPr>
        <p:spPr bwMode="auto">
          <a:xfrm>
            <a:off x="7299494" y="2796234"/>
            <a:ext cx="985536" cy="985536"/>
          </a:xfrm>
          <a:prstGeom prst="ellipse">
            <a:avLst/>
          </a:prstGeom>
          <a:gradFill rotWithShape="1">
            <a:gsLst>
              <a:gs pos="0">
                <a:srgbClr val="828282"/>
              </a:gs>
              <a:gs pos="100000">
                <a:srgbClr val="6B6B6B"/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eaLnBrk="0" fontAlgn="base" latinLnBrk="1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监控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运营的</a:t>
            </a:r>
            <a:endParaRPr lang="en-US" altLang="zh-CN" sz="12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完整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记录</a:t>
            </a:r>
            <a:endParaRPr lang="ko-KR" altLang="en-US" sz="1200" b="1" dirty="0">
              <a:solidFill>
                <a:schemeClr val="bg1"/>
              </a:solidFill>
              <a:latin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04048" y="1344269"/>
            <a:ext cx="720080" cy="2170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5004048" y="1623175"/>
            <a:ext cx="720080" cy="2170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5003651" y="1887566"/>
            <a:ext cx="720080" cy="217087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4965948" y="1248221"/>
            <a:ext cx="8002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监控配置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监控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报警</a:t>
            </a:r>
            <a:endParaRPr lang="en-US" altLang="zh-CN" sz="1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日志查询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5556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1452</TotalTime>
  <Words>550</Words>
  <Application>Microsoft Office PowerPoint</Application>
  <PresentationFormat>全屏显示(16:10)</PresentationFormat>
  <Paragraphs>112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Arial Unicode MS</vt:lpstr>
      <vt:lpstr>굴림</vt:lpstr>
      <vt:lpstr>宋体</vt:lpstr>
      <vt:lpstr>微软雅黑</vt:lpstr>
      <vt:lpstr>Arial</vt:lpstr>
      <vt:lpstr>Calibri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Hancock</dc:creator>
  <cp:lastModifiedBy>王汉川</cp:lastModifiedBy>
  <cp:revision>79</cp:revision>
  <dcterms:created xsi:type="dcterms:W3CDTF">2014-08-31T13:22:54Z</dcterms:created>
  <dcterms:modified xsi:type="dcterms:W3CDTF">2014-09-10T08:16:35Z</dcterms:modified>
</cp:coreProperties>
</file>

<file path=docProps/thumbnail.jpeg>
</file>